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1"/>
  </p:notesMasterIdLst>
  <p:handoutMasterIdLst>
    <p:handoutMasterId r:id="rId12"/>
  </p:handoutMasterIdLst>
  <p:sldIdLst>
    <p:sldId id="288" r:id="rId5"/>
    <p:sldId id="326" r:id="rId6"/>
    <p:sldId id="337" r:id="rId7"/>
    <p:sldId id="338" r:id="rId8"/>
    <p:sldId id="339" r:id="rId9"/>
    <p:sldId id="336" r:id="rId10"/>
  </p:sldIdLst>
  <p:sldSz cx="9144000" cy="6858000" type="screen4x3"/>
  <p:notesSz cx="6718300" cy="9855200"/>
  <p:defaultTextStyle>
    <a:defPPr>
      <a:defRPr lang="en-GB"/>
    </a:defPPr>
    <a:lvl1pPr algn="l" rtl="0" fontAlgn="base">
      <a:spcBef>
        <a:spcPct val="0"/>
      </a:spcBef>
      <a:spcAft>
        <a:spcPct val="0"/>
      </a:spcAft>
      <a:defRPr sz="7000" b="1" kern="1200">
        <a:solidFill>
          <a:srgbClr val="FFD624"/>
        </a:solidFill>
        <a:latin typeface="Verdana" panose="020B0604030504040204" pitchFamily="34" charset="0"/>
        <a:ea typeface="+mn-ea"/>
        <a:cs typeface="+mn-cs"/>
      </a:defRPr>
    </a:lvl1pPr>
    <a:lvl2pPr marL="457200" algn="l" rtl="0" fontAlgn="base">
      <a:spcBef>
        <a:spcPct val="0"/>
      </a:spcBef>
      <a:spcAft>
        <a:spcPct val="0"/>
      </a:spcAft>
      <a:defRPr sz="7000" b="1" kern="1200">
        <a:solidFill>
          <a:srgbClr val="FFD624"/>
        </a:solidFill>
        <a:latin typeface="Verdana" panose="020B0604030504040204" pitchFamily="34" charset="0"/>
        <a:ea typeface="+mn-ea"/>
        <a:cs typeface="+mn-cs"/>
      </a:defRPr>
    </a:lvl2pPr>
    <a:lvl3pPr marL="914400" algn="l" rtl="0" fontAlgn="base">
      <a:spcBef>
        <a:spcPct val="0"/>
      </a:spcBef>
      <a:spcAft>
        <a:spcPct val="0"/>
      </a:spcAft>
      <a:defRPr sz="7000" b="1" kern="1200">
        <a:solidFill>
          <a:srgbClr val="FFD624"/>
        </a:solidFill>
        <a:latin typeface="Verdana" panose="020B0604030504040204" pitchFamily="34" charset="0"/>
        <a:ea typeface="+mn-ea"/>
        <a:cs typeface="+mn-cs"/>
      </a:defRPr>
    </a:lvl3pPr>
    <a:lvl4pPr marL="1371600" algn="l" rtl="0" fontAlgn="base">
      <a:spcBef>
        <a:spcPct val="0"/>
      </a:spcBef>
      <a:spcAft>
        <a:spcPct val="0"/>
      </a:spcAft>
      <a:defRPr sz="7000" b="1" kern="1200">
        <a:solidFill>
          <a:srgbClr val="FFD624"/>
        </a:solidFill>
        <a:latin typeface="Verdana" panose="020B0604030504040204" pitchFamily="34" charset="0"/>
        <a:ea typeface="+mn-ea"/>
        <a:cs typeface="+mn-cs"/>
      </a:defRPr>
    </a:lvl4pPr>
    <a:lvl5pPr marL="1828800" algn="l" rtl="0" fontAlgn="base">
      <a:spcBef>
        <a:spcPct val="0"/>
      </a:spcBef>
      <a:spcAft>
        <a:spcPct val="0"/>
      </a:spcAft>
      <a:defRPr sz="7000" b="1" kern="1200">
        <a:solidFill>
          <a:srgbClr val="FFD624"/>
        </a:solidFill>
        <a:latin typeface="Verdana" panose="020B0604030504040204" pitchFamily="34" charset="0"/>
        <a:ea typeface="+mn-ea"/>
        <a:cs typeface="+mn-cs"/>
      </a:defRPr>
    </a:lvl5pPr>
    <a:lvl6pPr marL="2286000" algn="l" defTabSz="914400" rtl="0" eaLnBrk="1" latinLnBrk="0" hangingPunct="1">
      <a:defRPr sz="7000" b="1" kern="1200">
        <a:solidFill>
          <a:srgbClr val="FFD624"/>
        </a:solidFill>
        <a:latin typeface="Verdana" panose="020B0604030504040204" pitchFamily="34" charset="0"/>
        <a:ea typeface="+mn-ea"/>
        <a:cs typeface="+mn-cs"/>
      </a:defRPr>
    </a:lvl6pPr>
    <a:lvl7pPr marL="2743200" algn="l" defTabSz="914400" rtl="0" eaLnBrk="1" latinLnBrk="0" hangingPunct="1">
      <a:defRPr sz="7000" b="1" kern="1200">
        <a:solidFill>
          <a:srgbClr val="FFD624"/>
        </a:solidFill>
        <a:latin typeface="Verdana" panose="020B0604030504040204" pitchFamily="34" charset="0"/>
        <a:ea typeface="+mn-ea"/>
        <a:cs typeface="+mn-cs"/>
      </a:defRPr>
    </a:lvl7pPr>
    <a:lvl8pPr marL="3200400" algn="l" defTabSz="914400" rtl="0" eaLnBrk="1" latinLnBrk="0" hangingPunct="1">
      <a:defRPr sz="7000" b="1" kern="1200">
        <a:solidFill>
          <a:srgbClr val="FFD624"/>
        </a:solidFill>
        <a:latin typeface="Verdana" panose="020B0604030504040204" pitchFamily="34" charset="0"/>
        <a:ea typeface="+mn-ea"/>
        <a:cs typeface="+mn-cs"/>
      </a:defRPr>
    </a:lvl8pPr>
    <a:lvl9pPr marL="3657600" algn="l" defTabSz="914400" rtl="0" eaLnBrk="1" latinLnBrk="0" hangingPunct="1">
      <a:defRPr sz="7000" b="1" kern="1200">
        <a:solidFill>
          <a:srgbClr val="FFD624"/>
        </a:solidFill>
        <a:latin typeface="Verdana" panose="020B0604030504040204" pitchFamily="34" charset="0"/>
        <a:ea typeface="+mn-ea"/>
        <a:cs typeface="+mn-cs"/>
      </a:defRPr>
    </a:lvl9pPr>
  </p:defaultTextStyle>
  <p:extLst>
    <p:ext uri="{521415D9-36F7-43E2-AB2F-B90AF26B5E84}">
      <p14:sectionLst xmlns:p14="http://schemas.microsoft.com/office/powerpoint/2010/main">
        <p14:section name="Default Section" id="{5E4FB6AF-2E75-4C31-9E26-F44FFBBA02D0}">
          <p14:sldIdLst>
            <p14:sldId id="288"/>
            <p14:sldId id="326"/>
          </p14:sldIdLst>
        </p14:section>
        <p14:section name="Untitled Section" id="{6995BFBD-94C7-4591-87D0-35FDE2A46A0F}">
          <p14:sldIdLst>
            <p14:sldId id="337"/>
            <p14:sldId id="338"/>
            <p14:sldId id="339"/>
            <p14:sldId id="336"/>
          </p14:sldIdLst>
        </p14:section>
      </p14:sectionLst>
    </p:ext>
    <p:ext uri="{EFAFB233-063F-42B5-8137-9DF3F51BA10A}">
      <p15:sldGuideLst xmlns="" xmlns:p15="http://schemas.microsoft.com/office/powerpoint/2012/main">
        <p15:guide id="1" orient="horz" pos="1026">
          <p15:clr>
            <a:srgbClr val="A4A3A4"/>
          </p15:clr>
        </p15:guide>
        <p15:guide id="2" orient="horz" pos="4156">
          <p15:clr>
            <a:srgbClr val="A4A3A4"/>
          </p15:clr>
        </p15:guide>
        <p15:guide id="3" orient="horz" pos="1480" userDrawn="1">
          <p15:clr>
            <a:srgbClr val="A4A3A4"/>
          </p15:clr>
        </p15:guide>
        <p15:guide id="4" orient="horz" pos="845">
          <p15:clr>
            <a:srgbClr val="A4A3A4"/>
          </p15:clr>
        </p15:guide>
        <p15:guide id="5" orient="horz" pos="3793" userDrawn="1">
          <p15:clr>
            <a:srgbClr val="A4A3A4"/>
          </p15:clr>
        </p15:guide>
        <p15:guide id="6" orient="horz" pos="4065">
          <p15:clr>
            <a:srgbClr val="A4A3A4"/>
          </p15:clr>
        </p15:guide>
        <p15:guide id="7" orient="horz" pos="1661" userDrawn="1">
          <p15:clr>
            <a:srgbClr val="A4A3A4"/>
          </p15:clr>
        </p15:guide>
        <p15:guide id="8" pos="2653">
          <p15:clr>
            <a:srgbClr val="A4A3A4"/>
          </p15:clr>
        </p15:guide>
        <p15:guide id="9" pos="5148" userDrawn="1">
          <p15:clr>
            <a:srgbClr val="A4A3A4"/>
          </p15:clr>
        </p15:guide>
        <p15:guide id="10" pos="5511">
          <p15:clr>
            <a:srgbClr val="A4A3A4"/>
          </p15:clr>
        </p15:guide>
        <p15:guide id="11" pos="249">
          <p15:clr>
            <a:srgbClr val="A4A3A4"/>
          </p15:clr>
        </p15:guide>
        <p15:guide id="12" pos="2880">
          <p15:clr>
            <a:srgbClr val="A4A3A4"/>
          </p15:clr>
        </p15:guide>
        <p15:guide id="13" pos="2472">
          <p15:clr>
            <a:srgbClr val="A4A3A4"/>
          </p15:clr>
        </p15:guide>
        <p15:guide id="14" pos="612" userDrawn="1">
          <p15:clr>
            <a:srgbClr val="A4A3A4"/>
          </p15:clr>
        </p15:guide>
        <p15:guide id="15" pos="308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9C8"/>
    <a:srgbClr val="C0C0C0"/>
    <a:srgbClr val="E2E2E2"/>
    <a:srgbClr val="DDDDDD"/>
    <a:srgbClr val="C5C5C5"/>
    <a:srgbClr val="192F7B"/>
    <a:srgbClr val="164392"/>
    <a:srgbClr val="3166CF"/>
    <a:srgbClr val="3E6FD2"/>
    <a:srgbClr val="2D5E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1562" autoAdjust="0"/>
    <p:restoredTop sz="94630" autoAdjust="0"/>
  </p:normalViewPr>
  <p:slideViewPr>
    <p:cSldViewPr showGuides="1">
      <p:cViewPr>
        <p:scale>
          <a:sx n="75" d="100"/>
          <a:sy n="75" d="100"/>
        </p:scale>
        <p:origin x="-282" y="-348"/>
      </p:cViewPr>
      <p:guideLst>
        <p:guide orient="horz" pos="1026"/>
        <p:guide orient="horz" pos="4156"/>
        <p:guide orient="horz" pos="1480"/>
        <p:guide orient="horz" pos="845"/>
        <p:guide orient="horz" pos="3793"/>
        <p:guide orient="horz" pos="4065"/>
        <p:guide orient="horz" pos="1661"/>
        <p:guide pos="2653"/>
        <p:guide pos="5148"/>
        <p:guide pos="5511"/>
        <p:guide pos="249"/>
        <p:guide pos="2880"/>
        <p:guide pos="2472"/>
        <p:guide pos="612"/>
        <p:guide pos="3085"/>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81" d="100"/>
          <a:sy n="81" d="100"/>
        </p:scale>
        <p:origin x="-1068" y="-84"/>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defRPr sz="1200" b="0">
                <a:solidFill>
                  <a:schemeClr val="tx1"/>
                </a:solidFill>
              </a:defRPr>
            </a:lvl1pPr>
          </a:lstStyle>
          <a:p>
            <a:endParaRPr lang="en-GB" altLang="fr-FR"/>
          </a:p>
        </p:txBody>
      </p:sp>
      <p:sp>
        <p:nvSpPr>
          <p:cNvPr id="37891" name="Rectangle 3"/>
          <p:cNvSpPr>
            <a:spLocks noGrp="1" noChangeArrowheads="1"/>
          </p:cNvSpPr>
          <p:nvPr>
            <p:ph type="dt" sz="quarter" idx="1"/>
          </p:nvPr>
        </p:nvSpPr>
        <p:spPr bwMode="auto">
          <a:xfrm>
            <a:off x="3804737"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lgn="r">
              <a:defRPr sz="1200" b="0">
                <a:solidFill>
                  <a:schemeClr val="tx1"/>
                </a:solidFill>
              </a:defRPr>
            </a:lvl1pPr>
          </a:lstStyle>
          <a:p>
            <a:endParaRPr lang="en-GB" altLang="fr-FR"/>
          </a:p>
        </p:txBody>
      </p:sp>
      <p:sp>
        <p:nvSpPr>
          <p:cNvPr id="37892" name="Rectangle 4"/>
          <p:cNvSpPr>
            <a:spLocks noGrp="1" noChangeArrowheads="1"/>
          </p:cNvSpPr>
          <p:nvPr>
            <p:ph type="ftr" sz="quarter" idx="2"/>
          </p:nvPr>
        </p:nvSpPr>
        <p:spPr bwMode="auto">
          <a:xfrm>
            <a:off x="1"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defRPr sz="1200" b="0">
                <a:solidFill>
                  <a:schemeClr val="tx1"/>
                </a:solidFill>
              </a:defRPr>
            </a:lvl1pPr>
          </a:lstStyle>
          <a:p>
            <a:endParaRPr lang="en-GB" altLang="fr-FR"/>
          </a:p>
        </p:txBody>
      </p:sp>
      <p:sp>
        <p:nvSpPr>
          <p:cNvPr id="37893" name="Rectangle 5"/>
          <p:cNvSpPr>
            <a:spLocks noGrp="1" noChangeArrowheads="1"/>
          </p:cNvSpPr>
          <p:nvPr>
            <p:ph type="sldNum" sz="quarter" idx="3"/>
          </p:nvPr>
        </p:nvSpPr>
        <p:spPr bwMode="auto">
          <a:xfrm>
            <a:off x="3804737"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lgn="r">
              <a:defRPr sz="1200" b="0">
                <a:solidFill>
                  <a:schemeClr val="tx1"/>
                </a:solidFill>
              </a:defRPr>
            </a:lvl1pPr>
          </a:lstStyle>
          <a:p>
            <a:fld id="{99FCEF9F-E918-4070-97C2-6DF4E85A8A43}" type="slidenum">
              <a:rPr lang="en-GB" altLang="fr-FR"/>
              <a:pPr/>
              <a:t>‹#›</a:t>
            </a:fld>
            <a:endParaRPr lang="en-GB" altLang="fr-FR"/>
          </a:p>
        </p:txBody>
      </p:sp>
    </p:spTree>
    <p:extLst>
      <p:ext uri="{BB962C8B-B14F-4D97-AF65-F5344CB8AC3E}">
        <p14:creationId xmlns:p14="http://schemas.microsoft.com/office/powerpoint/2010/main" val="3455801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defRPr sz="1200" b="0">
                <a:solidFill>
                  <a:schemeClr val="tx1"/>
                </a:solidFill>
              </a:defRPr>
            </a:lvl1pPr>
          </a:lstStyle>
          <a:p>
            <a:endParaRPr lang="en-GB" altLang="fr-FR"/>
          </a:p>
        </p:txBody>
      </p:sp>
      <p:sp>
        <p:nvSpPr>
          <p:cNvPr id="36867" name="Rectangle 3"/>
          <p:cNvSpPr>
            <a:spLocks noGrp="1" noChangeArrowheads="1"/>
          </p:cNvSpPr>
          <p:nvPr>
            <p:ph type="dt" idx="1"/>
          </p:nvPr>
        </p:nvSpPr>
        <p:spPr bwMode="auto">
          <a:xfrm>
            <a:off x="3804737"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lgn="r">
              <a:defRPr sz="1200" b="0">
                <a:solidFill>
                  <a:schemeClr val="tx1"/>
                </a:solidFill>
              </a:defRPr>
            </a:lvl1pPr>
          </a:lstStyle>
          <a:p>
            <a:endParaRPr lang="en-GB" altLang="fr-FR"/>
          </a:p>
        </p:txBody>
      </p:sp>
      <p:sp>
        <p:nvSpPr>
          <p:cNvPr id="36868"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1517" y="4680946"/>
            <a:ext cx="5375268" cy="4435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p>
            <a:pPr lvl="0"/>
            <a:r>
              <a:rPr lang="en-GB" altLang="fr-FR" smtClean="0"/>
              <a:t>Click to edit Master text styles</a:t>
            </a:r>
          </a:p>
          <a:p>
            <a:pPr lvl="1"/>
            <a:r>
              <a:rPr lang="en-GB" altLang="fr-FR" smtClean="0"/>
              <a:t>Second level</a:t>
            </a:r>
          </a:p>
          <a:p>
            <a:pPr lvl="2"/>
            <a:r>
              <a:rPr lang="en-GB" altLang="fr-FR" smtClean="0"/>
              <a:t>Third level</a:t>
            </a:r>
          </a:p>
          <a:p>
            <a:pPr lvl="3"/>
            <a:r>
              <a:rPr lang="en-GB" altLang="fr-FR" smtClean="0"/>
              <a:t>Fourth level</a:t>
            </a:r>
          </a:p>
          <a:p>
            <a:pPr lvl="4"/>
            <a:r>
              <a:rPr lang="en-GB" altLang="fr-FR" smtClean="0"/>
              <a:t>Fifth level</a:t>
            </a:r>
          </a:p>
        </p:txBody>
      </p:sp>
      <p:sp>
        <p:nvSpPr>
          <p:cNvPr id="36870" name="Rectangle 6"/>
          <p:cNvSpPr>
            <a:spLocks noGrp="1" noChangeArrowheads="1"/>
          </p:cNvSpPr>
          <p:nvPr>
            <p:ph type="ftr" sz="quarter" idx="4"/>
          </p:nvPr>
        </p:nvSpPr>
        <p:spPr bwMode="auto">
          <a:xfrm>
            <a:off x="1"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defRPr sz="1200" b="0">
                <a:solidFill>
                  <a:schemeClr val="tx1"/>
                </a:solidFill>
              </a:defRPr>
            </a:lvl1pPr>
          </a:lstStyle>
          <a:p>
            <a:endParaRPr lang="en-GB" altLang="fr-FR"/>
          </a:p>
        </p:txBody>
      </p:sp>
      <p:sp>
        <p:nvSpPr>
          <p:cNvPr id="36871" name="Rectangle 7"/>
          <p:cNvSpPr>
            <a:spLocks noGrp="1" noChangeArrowheads="1"/>
          </p:cNvSpPr>
          <p:nvPr>
            <p:ph type="sldNum" sz="quarter" idx="5"/>
          </p:nvPr>
        </p:nvSpPr>
        <p:spPr bwMode="auto">
          <a:xfrm>
            <a:off x="3804737"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lgn="r">
              <a:defRPr sz="1200" b="0">
                <a:solidFill>
                  <a:schemeClr val="tx1"/>
                </a:solidFill>
              </a:defRPr>
            </a:lvl1pPr>
          </a:lstStyle>
          <a:p>
            <a:fld id="{E5447BF2-1CA0-4D84-97FA-98E8013CDDC6}" type="slidenum">
              <a:rPr lang="en-GB" altLang="fr-FR"/>
              <a:pPr/>
              <a:t>‹#›</a:t>
            </a:fld>
            <a:endParaRPr lang="en-GB" altLang="fr-FR"/>
          </a:p>
        </p:txBody>
      </p:sp>
    </p:spTree>
    <p:extLst>
      <p:ext uri="{BB962C8B-B14F-4D97-AF65-F5344CB8AC3E}">
        <p14:creationId xmlns:p14="http://schemas.microsoft.com/office/powerpoint/2010/main" val="160707186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41D6BF-C96D-4314-B58A-2E95C532C8FD}" type="slidenum">
              <a:rPr lang="en-GB" altLang="fr-FR"/>
              <a:pPr/>
              <a:t>1</a:t>
            </a:fld>
            <a:endParaRPr lang="en-GB" altLang="fr-FR" dirty="0"/>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ltLang="fr-FR" dirty="0"/>
          </a:p>
        </p:txBody>
      </p:sp>
    </p:spTree>
    <p:extLst>
      <p:ext uri="{BB962C8B-B14F-4D97-AF65-F5344CB8AC3E}">
        <p14:creationId xmlns:p14="http://schemas.microsoft.com/office/powerpoint/2010/main" val="2206830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p:sp>
      <p:sp>
        <p:nvSpPr>
          <p:cNvPr id="113667" name="Notes Placeholder 2"/>
          <p:cNvSpPr>
            <a:spLocks noGrp="1"/>
          </p:cNvSpPr>
          <p:nvPr>
            <p:ph type="body" idx="1"/>
          </p:nvPr>
        </p:nvSpPr>
        <p:spPr>
          <a:noFill/>
          <a:extLst>
            <a:ext uri="{91240B29-F687-4F45-9708-019B960494DF}">
              <a14:hiddenLine xmlns:a14="http://schemas.microsoft.com/office/drawing/2010/main" w="9525">
                <a:solidFill>
                  <a:srgbClr val="808080"/>
                </a:solidFill>
                <a:round/>
                <a:headEnd/>
                <a:tailEnd/>
              </a14:hiddenLine>
            </a:ext>
          </a:extLst>
        </p:spPr>
        <p:txBody>
          <a:bodyPr/>
          <a:lstStyle/>
          <a:p>
            <a:r>
              <a:rPr lang="en-GB" b="1" dirty="0"/>
              <a:t>Slide 1: Main obstacles to a multimodal transport system </a:t>
            </a:r>
            <a:endParaRPr lang="en-GB" sz="1100" dirty="0"/>
          </a:p>
          <a:p>
            <a:pPr lvl="0"/>
            <a:r>
              <a:rPr lang="en-GB" dirty="0"/>
              <a:t>Multimodal transport combines the use of different transport modes, taking advantage of their respective strengths. It improves the environmental performance of the transport system and promotes a better use of the available capacity. Multimodality is therefore a means to more sustainable mobility. </a:t>
            </a:r>
            <a:endParaRPr lang="en-GB" sz="1100" dirty="0"/>
          </a:p>
          <a:p>
            <a:pPr lvl="0"/>
            <a:r>
              <a:rPr lang="en-GB" dirty="0"/>
              <a:t>But multimodality faces a number of obstacles which we should strive to remove: poor technical and administrative interoperability between countries and modes; additional costs and risks inherent to multimodal transport operations; lack of transhipment facilities in certain geographical areas; and last but not least, absence of a ‘polluter pays’ approach that establishes a level playing field between modes. </a:t>
            </a:r>
            <a:endParaRPr lang="en-GB" sz="1100" dirty="0"/>
          </a:p>
          <a:p>
            <a:pPr lvl="0"/>
            <a:r>
              <a:rPr lang="en-GB" dirty="0"/>
              <a:t>The 2018 ‘Multimodality Year’, will raise awareness on the importance of multimodality and pull together a series of policy initiatives and events aiming at promoting the functioning of the transport sector as a fully integrated ‘system’.</a:t>
            </a:r>
            <a:endParaRPr lang="en-GB" sz="1100" dirty="0"/>
          </a:p>
        </p:txBody>
      </p:sp>
      <p:sp>
        <p:nvSpPr>
          <p:cNvPr id="113668" name="Slide Number Placeholder 3"/>
          <p:cNvSpPr>
            <a:spLocks noGrp="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1pPr>
            <a:lvl2pPr marL="737154" indent="-282680">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2pPr>
            <a:lvl3pPr marL="1135404"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3pPr>
            <a:lvl4pPr marL="1589879"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4pPr>
            <a:lvl5pPr marL="2044352"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5pPr>
            <a:lvl6pPr marL="2494142"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6pPr>
            <a:lvl7pPr marL="2943930"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7pPr>
            <a:lvl8pPr marL="3393719"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8pPr>
            <a:lvl9pPr marL="3843508"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9pPr>
          </a:lstStyle>
          <a:p>
            <a:pPr>
              <a:spcBef>
                <a:spcPct val="0"/>
              </a:spcBef>
              <a:buClrTx/>
              <a:buFontTx/>
              <a:buNone/>
            </a:pPr>
            <a:fld id="{0714A0CD-551A-4A5A-9C19-DCB02BBBC3AD}" type="slidenum">
              <a:rPr lang="en-GB" altLang="de-DE">
                <a:latin typeface="Arial" panose="020B0604020202020204" pitchFamily="34" charset="0"/>
              </a:rPr>
              <a:pPr>
                <a:spcBef>
                  <a:spcPct val="0"/>
                </a:spcBef>
                <a:buClrTx/>
                <a:buFontTx/>
                <a:buNone/>
              </a:pPr>
              <a:t>2</a:t>
            </a:fld>
            <a:endParaRPr lang="en-GB" altLang="de-DE">
              <a:latin typeface="Arial" panose="020B0604020202020204" pitchFamily="34" charset="0"/>
            </a:endParaRPr>
          </a:p>
        </p:txBody>
      </p:sp>
    </p:spTree>
    <p:extLst>
      <p:ext uri="{BB962C8B-B14F-4D97-AF65-F5344CB8AC3E}">
        <p14:creationId xmlns:p14="http://schemas.microsoft.com/office/powerpoint/2010/main" val="1239653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p:sp>
      <p:sp>
        <p:nvSpPr>
          <p:cNvPr id="113667" name="Notes Placeholder 2"/>
          <p:cNvSpPr>
            <a:spLocks noGrp="1"/>
          </p:cNvSpPr>
          <p:nvPr>
            <p:ph type="body" idx="1"/>
          </p:nvPr>
        </p:nvSpPr>
        <p:spPr>
          <a:noFill/>
          <a:extLst>
            <a:ext uri="{91240B29-F687-4F45-9708-019B960494DF}">
              <a14:hiddenLine xmlns:a14="http://schemas.microsoft.com/office/drawing/2010/main" w="9525">
                <a:solidFill>
                  <a:srgbClr val="808080"/>
                </a:solidFill>
                <a:round/>
                <a:headEnd/>
                <a:tailEnd/>
              </a14:hiddenLine>
            </a:ext>
          </a:extLst>
        </p:spPr>
        <p:txBody>
          <a:bodyPr/>
          <a:lstStyle/>
          <a:p>
            <a:r>
              <a:rPr lang="en-GB" b="1" dirty="0"/>
              <a:t>Slide 2: Need for EU action</a:t>
            </a:r>
            <a:endParaRPr lang="en-GB" sz="1100" dirty="0"/>
          </a:p>
          <a:p>
            <a:pPr lvl="0"/>
            <a:r>
              <a:rPr lang="en-GB" dirty="0"/>
              <a:t>The political context is becoming increasingly demanding, making multimodality a 'must'; important aspects are: </a:t>
            </a:r>
            <a:endParaRPr lang="en-GB" sz="1100" dirty="0"/>
          </a:p>
          <a:p>
            <a:r>
              <a:rPr lang="en-GB" dirty="0"/>
              <a:t>a) limited resources and public acceptance for new infrastructure, which requires better use of existing capacities in all transport modes; </a:t>
            </a:r>
            <a:endParaRPr lang="en-GB" sz="1100" dirty="0"/>
          </a:p>
          <a:p>
            <a:r>
              <a:rPr lang="en-GB" dirty="0"/>
              <a:t>b) growing security concerns, calling for greater redundancy/resilience of the transport network; </a:t>
            </a:r>
            <a:endParaRPr lang="en-GB" sz="1100" dirty="0"/>
          </a:p>
          <a:p>
            <a:r>
              <a:rPr lang="en-GB" dirty="0"/>
              <a:t>c) the Paris agreement on climate, demanding additional efforts in transport.</a:t>
            </a:r>
            <a:endParaRPr lang="en-GB" sz="1100" dirty="0"/>
          </a:p>
          <a:p>
            <a:pPr lvl="0"/>
            <a:r>
              <a:rPr lang="en-GB" dirty="0"/>
              <a:t>The “political costs” of action are also decreasing, thanks to favourable technological developments. The digital layer is a key enabler for connecting, managing and monitoring intelligently the physical components of the transport system, in return facilitating mobility as a service and supply chain management. </a:t>
            </a:r>
            <a:endParaRPr lang="en-GB" sz="1100" dirty="0"/>
          </a:p>
          <a:p>
            <a:pPr marL="0" lvl="1"/>
            <a:endParaRPr lang="en-US" altLang="de-DE" dirty="0" smtClean="0">
              <a:latin typeface="Times New Roman" panose="02020603050405020304" pitchFamily="18" charset="0"/>
            </a:endParaRPr>
          </a:p>
        </p:txBody>
      </p:sp>
      <p:sp>
        <p:nvSpPr>
          <p:cNvPr id="113668" name="Slide Number Placeholder 3"/>
          <p:cNvSpPr>
            <a:spLocks noGrp="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1pPr>
            <a:lvl2pPr marL="737154" indent="-282680">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2pPr>
            <a:lvl3pPr marL="1135404"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3pPr>
            <a:lvl4pPr marL="1589879"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4pPr>
            <a:lvl5pPr marL="2044352"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5pPr>
            <a:lvl6pPr marL="2494142"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6pPr>
            <a:lvl7pPr marL="2943930"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7pPr>
            <a:lvl8pPr marL="3393719"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8pPr>
            <a:lvl9pPr marL="3843508"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9pPr>
          </a:lstStyle>
          <a:p>
            <a:pPr>
              <a:spcBef>
                <a:spcPct val="0"/>
              </a:spcBef>
              <a:buClrTx/>
              <a:buFontTx/>
              <a:buNone/>
            </a:pPr>
            <a:fld id="{0714A0CD-551A-4A5A-9C19-DCB02BBBC3AD}" type="slidenum">
              <a:rPr lang="en-GB" altLang="de-DE">
                <a:latin typeface="Arial" panose="020B0604020202020204" pitchFamily="34" charset="0"/>
              </a:rPr>
              <a:pPr>
                <a:spcBef>
                  <a:spcPct val="0"/>
                </a:spcBef>
                <a:buClrTx/>
                <a:buFontTx/>
                <a:buNone/>
              </a:pPr>
              <a:t>3</a:t>
            </a:fld>
            <a:endParaRPr lang="en-GB" altLang="de-DE">
              <a:latin typeface="Arial" panose="020B0604020202020204" pitchFamily="34" charset="0"/>
            </a:endParaRPr>
          </a:p>
        </p:txBody>
      </p:sp>
    </p:spTree>
    <p:extLst>
      <p:ext uri="{BB962C8B-B14F-4D97-AF65-F5344CB8AC3E}">
        <p14:creationId xmlns:p14="http://schemas.microsoft.com/office/powerpoint/2010/main" val="1239653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p:sp>
      <p:sp>
        <p:nvSpPr>
          <p:cNvPr id="113667" name="Notes Placeholder 2"/>
          <p:cNvSpPr>
            <a:spLocks noGrp="1"/>
          </p:cNvSpPr>
          <p:nvPr>
            <p:ph type="body" idx="1"/>
          </p:nvPr>
        </p:nvSpPr>
        <p:spPr>
          <a:noFill/>
          <a:extLst>
            <a:ext uri="{91240B29-F687-4F45-9708-019B960494DF}">
              <a14:hiddenLine xmlns:a14="http://schemas.microsoft.com/office/drawing/2010/main" w="9525">
                <a:solidFill>
                  <a:srgbClr val="808080"/>
                </a:solidFill>
                <a:round/>
                <a:headEnd/>
                <a:tailEnd/>
              </a14:hiddenLine>
            </a:ext>
          </a:extLst>
        </p:spPr>
        <p:txBody>
          <a:bodyPr/>
          <a:lstStyle/>
          <a:p>
            <a:r>
              <a:rPr lang="en-GB" b="1" dirty="0"/>
              <a:t>Slide 3: Planned activities in 2018</a:t>
            </a:r>
            <a:endParaRPr lang="en-GB" sz="1100" dirty="0"/>
          </a:p>
          <a:p>
            <a:pPr lvl="0"/>
            <a:r>
              <a:rPr lang="en-GB" dirty="0"/>
              <a:t>Key thematic areas will be</a:t>
            </a:r>
            <a:endParaRPr lang="en-GB" sz="1100" dirty="0"/>
          </a:p>
          <a:p>
            <a:pPr lvl="1"/>
            <a:r>
              <a:rPr lang="en-GB" dirty="0"/>
              <a:t>Digitalisation (with a focus on electronic transport documents and digital corridor information systems based on a common data layer)</a:t>
            </a:r>
            <a:endParaRPr lang="en-GB" sz="1100" dirty="0"/>
          </a:p>
          <a:p>
            <a:pPr lvl="1"/>
            <a:r>
              <a:rPr lang="en-GB" dirty="0"/>
              <a:t>Infrastructure (support for multimodal, physical and digital infrastructures in particular in the context of the CEF II proposal)</a:t>
            </a:r>
            <a:endParaRPr lang="en-GB" sz="1100" dirty="0"/>
          </a:p>
          <a:p>
            <a:pPr lvl="1"/>
            <a:r>
              <a:rPr lang="en-GB" dirty="0"/>
              <a:t>Economic incentives (e.g. the revision of the Combined Transport Directive and the internalisation of external costs) </a:t>
            </a:r>
            <a:endParaRPr lang="en-GB" sz="1100" dirty="0"/>
          </a:p>
          <a:p>
            <a:pPr lvl="0"/>
            <a:r>
              <a:rPr lang="en-GB" dirty="0"/>
              <a:t>The multimodal year would give us the opportunity to advance some legislative and/or policy files, in particular the revision of the Combined Transport Directive; the ‘internalisation of external costs’ which is a potentially great facilitator for multimodality and a more balanced use of the transport modes; and the establishment of a framework for passenger rights in multimodal journeys.</a:t>
            </a:r>
            <a:endParaRPr lang="en-GB" sz="1100" dirty="0"/>
          </a:p>
          <a:p>
            <a:pPr lvl="0"/>
            <a:r>
              <a:rPr lang="en-GB" dirty="0"/>
              <a:t>Throughout the year there will be in addition a number of events, either tailor-made such as a High-level Ministerial Conference together with the BG Presidency on 19-20 March in Sofia; or we will piggy-back on events like the TRA conference on 16-19 April in  Vienna and the TEN-T days on 26-27 April in Ljubljana. </a:t>
            </a:r>
            <a:endParaRPr lang="en-GB" sz="1100" dirty="0"/>
          </a:p>
          <a:p>
            <a:pPr marL="0" lvl="1"/>
            <a:endParaRPr lang="en-US" altLang="de-DE" dirty="0" smtClean="0">
              <a:latin typeface="Times New Roman" panose="02020603050405020304" pitchFamily="18" charset="0"/>
            </a:endParaRPr>
          </a:p>
        </p:txBody>
      </p:sp>
      <p:sp>
        <p:nvSpPr>
          <p:cNvPr id="113668" name="Slide Number Placeholder 3"/>
          <p:cNvSpPr>
            <a:spLocks noGrp="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1pPr>
            <a:lvl2pPr marL="737154" indent="-282680">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2pPr>
            <a:lvl3pPr marL="1135404"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3pPr>
            <a:lvl4pPr marL="1589879"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4pPr>
            <a:lvl5pPr marL="2044352"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5pPr>
            <a:lvl6pPr marL="2494142"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6pPr>
            <a:lvl7pPr marL="2943930"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7pPr>
            <a:lvl8pPr marL="3393719"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8pPr>
            <a:lvl9pPr marL="3843508"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9pPr>
          </a:lstStyle>
          <a:p>
            <a:pPr>
              <a:spcBef>
                <a:spcPct val="0"/>
              </a:spcBef>
              <a:buClrTx/>
              <a:buFontTx/>
              <a:buNone/>
            </a:pPr>
            <a:fld id="{0714A0CD-551A-4A5A-9C19-DCB02BBBC3AD}" type="slidenum">
              <a:rPr lang="en-GB" altLang="de-DE">
                <a:latin typeface="Arial" panose="020B0604020202020204" pitchFamily="34" charset="0"/>
              </a:rPr>
              <a:pPr>
                <a:spcBef>
                  <a:spcPct val="0"/>
                </a:spcBef>
                <a:buClrTx/>
                <a:buFontTx/>
                <a:buNone/>
              </a:pPr>
              <a:t>4</a:t>
            </a:fld>
            <a:endParaRPr lang="en-GB" altLang="de-DE">
              <a:latin typeface="Arial" panose="020B0604020202020204" pitchFamily="34" charset="0"/>
            </a:endParaRPr>
          </a:p>
        </p:txBody>
      </p:sp>
    </p:spTree>
    <p:extLst>
      <p:ext uri="{BB962C8B-B14F-4D97-AF65-F5344CB8AC3E}">
        <p14:creationId xmlns:p14="http://schemas.microsoft.com/office/powerpoint/2010/main" val="1239653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p:sp>
      <p:sp>
        <p:nvSpPr>
          <p:cNvPr id="113667" name="Notes Placeholder 2"/>
          <p:cNvSpPr>
            <a:spLocks noGrp="1"/>
          </p:cNvSpPr>
          <p:nvPr>
            <p:ph type="body" idx="1"/>
          </p:nvPr>
        </p:nvSpPr>
        <p:spPr>
          <a:noFill/>
          <a:extLst>
            <a:ext uri="{91240B29-F687-4F45-9708-019B960494DF}">
              <a14:hiddenLine xmlns:a14="http://schemas.microsoft.com/office/drawing/2010/main" w="9525">
                <a:solidFill>
                  <a:srgbClr val="808080"/>
                </a:solidFill>
                <a:round/>
                <a:headEnd/>
                <a:tailEnd/>
              </a14:hiddenLine>
            </a:ext>
          </a:extLst>
        </p:spPr>
        <p:txBody>
          <a:bodyPr/>
          <a:lstStyle/>
          <a:p>
            <a:r>
              <a:rPr lang="en-GB" b="1" dirty="0"/>
              <a:t>Slide 4: Multimodality and the amendment of the Combined transport Directive </a:t>
            </a:r>
            <a:r>
              <a:rPr lang="en-GB" b="1" dirty="0">
                <a:solidFill>
                  <a:srgbClr val="FF0000"/>
                </a:solidFill>
              </a:rPr>
              <a:t>(optional</a:t>
            </a:r>
            <a:r>
              <a:rPr lang="en-GB" b="1" dirty="0"/>
              <a:t>)</a:t>
            </a:r>
            <a:endParaRPr lang="en-GB" sz="1100" dirty="0"/>
          </a:p>
          <a:p>
            <a:pPr lvl="0"/>
            <a:r>
              <a:rPr lang="en-GB" dirty="0"/>
              <a:t>DG MOVE made a proposal for an amendment of the Combined Transport Directive on 8 November as part of the 2nd wave of the Mobility Package. The initiative supports inter alia rail-road combined transport and should allow for an improved competitive position for combined transport, as compared to road-only transport.</a:t>
            </a:r>
            <a:endParaRPr lang="en-GB" sz="1100" dirty="0"/>
          </a:p>
          <a:p>
            <a:pPr lvl="0"/>
            <a:r>
              <a:rPr lang="en-GB" dirty="0"/>
              <a:t>The amendment aims at further stimulating the uptake of the Directive, and hence the increase of modal shift through "combined transport", by clarifying the definition of "combined transport" and the eligibility conditions for support measures, by improving enforcement of the Directive (simpler proof of eligibility through e-documents) and increasing the effectiveness of the economic support measures (notably through an extension to terminal investment measures). </a:t>
            </a:r>
            <a:endParaRPr lang="en-GB" sz="1100" dirty="0"/>
          </a:p>
          <a:p>
            <a:pPr marL="0" lvl="1"/>
            <a:endParaRPr lang="en-US" altLang="de-DE" dirty="0" smtClean="0">
              <a:latin typeface="Times New Roman" panose="02020603050405020304" pitchFamily="18" charset="0"/>
            </a:endParaRPr>
          </a:p>
        </p:txBody>
      </p:sp>
      <p:sp>
        <p:nvSpPr>
          <p:cNvPr id="113668" name="Slide Number Placeholder 3"/>
          <p:cNvSpPr>
            <a:spLocks noGrp="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1pPr>
            <a:lvl2pPr marL="737154" indent="-282680">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2pPr>
            <a:lvl3pPr marL="1135404"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3pPr>
            <a:lvl4pPr marL="1589879"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4pPr>
            <a:lvl5pPr marL="2044352" indent="-226456">
              <a:spcBef>
                <a:spcPct val="30000"/>
              </a:spcBef>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5pPr>
            <a:lvl6pPr marL="2494142"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6pPr>
            <a:lvl7pPr marL="2943930"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7pPr>
            <a:lvl8pPr marL="3393719"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8pPr>
            <a:lvl9pPr marL="3843508" indent="-226456" defTabSz="441981" eaLnBrk="0" fontAlgn="base" hangingPunct="0">
              <a:spcBef>
                <a:spcPct val="30000"/>
              </a:spcBef>
              <a:spcAft>
                <a:spcPct val="0"/>
              </a:spcAft>
              <a:buClr>
                <a:srgbClr val="000000"/>
              </a:buClr>
              <a:buSzPct val="100000"/>
              <a:buFont typeface="Times New Roman" panose="02020603050405020304" pitchFamily="18" charset="0"/>
              <a:tabLst>
                <a:tab pos="712165" algn="l"/>
                <a:tab pos="1425893" algn="l"/>
                <a:tab pos="2139621" algn="l"/>
                <a:tab pos="2851786" algn="l"/>
              </a:tabLst>
              <a:defRPr sz="1200">
                <a:solidFill>
                  <a:srgbClr val="000000"/>
                </a:solidFill>
                <a:latin typeface="Times New Roman" panose="02020603050405020304" pitchFamily="18" charset="0"/>
              </a:defRPr>
            </a:lvl9pPr>
          </a:lstStyle>
          <a:p>
            <a:pPr>
              <a:spcBef>
                <a:spcPct val="0"/>
              </a:spcBef>
              <a:buClrTx/>
              <a:buFontTx/>
              <a:buNone/>
            </a:pPr>
            <a:fld id="{0714A0CD-551A-4A5A-9C19-DCB02BBBC3AD}" type="slidenum">
              <a:rPr lang="en-GB" altLang="de-DE">
                <a:latin typeface="Arial" panose="020B0604020202020204" pitchFamily="34" charset="0"/>
              </a:rPr>
              <a:pPr>
                <a:spcBef>
                  <a:spcPct val="0"/>
                </a:spcBef>
                <a:buClrTx/>
                <a:buFontTx/>
                <a:buNone/>
              </a:pPr>
              <a:t>5</a:t>
            </a:fld>
            <a:endParaRPr lang="en-GB" altLang="de-DE">
              <a:latin typeface="Arial" panose="020B0604020202020204" pitchFamily="34" charset="0"/>
            </a:endParaRPr>
          </a:p>
        </p:txBody>
      </p:sp>
    </p:spTree>
    <p:extLst>
      <p:ext uri="{BB962C8B-B14F-4D97-AF65-F5344CB8AC3E}">
        <p14:creationId xmlns:p14="http://schemas.microsoft.com/office/powerpoint/2010/main" val="1239653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Master 01">
    <p:bg bwMode="gray">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4908550"/>
            <a:ext cx="9144000" cy="1949449"/>
          </a:xfrm>
          <a:prstGeom prst="rect">
            <a:avLst/>
          </a:prstGeom>
          <a:solidFill>
            <a:srgbClr val="192F7B"/>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dirty="0" smtClean="0">
              <a:ln>
                <a:noFill/>
              </a:ln>
              <a:solidFill>
                <a:srgbClr val="FFD624"/>
              </a:solidFill>
              <a:effectLst/>
              <a:latin typeface="Verdana" panose="020B0604030504040204" pitchFamily="34" charset="0"/>
            </a:endParaRPr>
          </a:p>
        </p:txBody>
      </p:sp>
      <p:sp>
        <p:nvSpPr>
          <p:cNvPr id="26" name="Freeform 294"/>
          <p:cNvSpPr>
            <a:spLocks noEditPoints="1"/>
          </p:cNvSpPr>
          <p:nvPr userDrawn="1"/>
        </p:nvSpPr>
        <p:spPr bwMode="gray">
          <a:xfrm>
            <a:off x="1176337" y="4908551"/>
            <a:ext cx="7967663" cy="1574800"/>
          </a:xfrm>
          <a:custGeom>
            <a:avLst/>
            <a:gdLst>
              <a:gd name="T0" fmla="*/ 0 w 2522"/>
              <a:gd name="T1" fmla="*/ 0 h 498"/>
              <a:gd name="T2" fmla="*/ 2522 w 2522"/>
              <a:gd name="T3" fmla="*/ 498 h 498"/>
              <a:gd name="T4" fmla="*/ 370 w 2522"/>
              <a:gd name="T5" fmla="*/ 167 h 498"/>
              <a:gd name="T6" fmla="*/ 254 w 2522"/>
              <a:gd name="T7" fmla="*/ 0 h 498"/>
              <a:gd name="T8" fmla="*/ 434 w 2522"/>
              <a:gd name="T9" fmla="*/ 166 h 498"/>
              <a:gd name="T10" fmla="*/ 2522 w 2522"/>
              <a:gd name="T11" fmla="*/ 484 h 498"/>
              <a:gd name="T12" fmla="*/ 254 w 2522"/>
              <a:gd name="T13" fmla="*/ 0 h 498"/>
              <a:gd name="T14" fmla="*/ 330 w 2522"/>
              <a:gd name="T15" fmla="*/ 0 h 498"/>
              <a:gd name="T16" fmla="*/ 2522 w 2522"/>
              <a:gd name="T17" fmla="*/ 475 h 498"/>
              <a:gd name="T18" fmla="*/ 628 w 2522"/>
              <a:gd name="T19" fmla="*/ 163 h 498"/>
              <a:gd name="T20" fmla="*/ 552 w 2522"/>
              <a:gd name="T21" fmla="*/ 0 h 498"/>
              <a:gd name="T22" fmla="*/ 685 w 2522"/>
              <a:gd name="T23" fmla="*/ 162 h 498"/>
              <a:gd name="T24" fmla="*/ 2522 w 2522"/>
              <a:gd name="T25" fmla="*/ 461 h 498"/>
              <a:gd name="T26" fmla="*/ 552 w 2522"/>
              <a:gd name="T27" fmla="*/ 0 h 498"/>
              <a:gd name="T28" fmla="*/ 620 w 2522"/>
              <a:gd name="T29" fmla="*/ 0 h 498"/>
              <a:gd name="T30" fmla="*/ 2522 w 2522"/>
              <a:gd name="T31" fmla="*/ 452 h 498"/>
              <a:gd name="T32" fmla="*/ 855 w 2522"/>
              <a:gd name="T33" fmla="*/ 159 h 498"/>
              <a:gd name="T34" fmla="*/ 815 w 2522"/>
              <a:gd name="T35" fmla="*/ 0 h 498"/>
              <a:gd name="T36" fmla="*/ 905 w 2522"/>
              <a:gd name="T37" fmla="*/ 159 h 498"/>
              <a:gd name="T38" fmla="*/ 2522 w 2522"/>
              <a:gd name="T39" fmla="*/ 438 h 498"/>
              <a:gd name="T40" fmla="*/ 815 w 2522"/>
              <a:gd name="T41" fmla="*/ 0 h 498"/>
              <a:gd name="T42" fmla="*/ 875 w 2522"/>
              <a:gd name="T43" fmla="*/ 0 h 498"/>
              <a:gd name="T44" fmla="*/ 2522 w 2522"/>
              <a:gd name="T45" fmla="*/ 429 h 498"/>
              <a:gd name="T46" fmla="*/ 1056 w 2522"/>
              <a:gd name="T47" fmla="*/ 156 h 498"/>
              <a:gd name="T48" fmla="*/ 1047 w 2522"/>
              <a:gd name="T49" fmla="*/ 0 h 498"/>
              <a:gd name="T50" fmla="*/ 1099 w 2522"/>
              <a:gd name="T51" fmla="*/ 155 h 498"/>
              <a:gd name="T52" fmla="*/ 2522 w 2522"/>
              <a:gd name="T53" fmla="*/ 416 h 498"/>
              <a:gd name="T54" fmla="*/ 1047 w 2522"/>
              <a:gd name="T55" fmla="*/ 0 h 498"/>
              <a:gd name="T56" fmla="*/ 1101 w 2522"/>
              <a:gd name="T57" fmla="*/ 0 h 498"/>
              <a:gd name="T58" fmla="*/ 2522 w 2522"/>
              <a:gd name="T59" fmla="*/ 408 h 498"/>
              <a:gd name="T60" fmla="*/ 1232 w 2522"/>
              <a:gd name="T61" fmla="*/ 153 h 498"/>
              <a:gd name="T62" fmla="*/ 1253 w 2522"/>
              <a:gd name="T63" fmla="*/ 0 h 498"/>
              <a:gd name="T64" fmla="*/ 1271 w 2522"/>
              <a:gd name="T65" fmla="*/ 152 h 498"/>
              <a:gd name="T66" fmla="*/ 2522 w 2522"/>
              <a:gd name="T67" fmla="*/ 395 h 498"/>
              <a:gd name="T68" fmla="*/ 1253 w 2522"/>
              <a:gd name="T69" fmla="*/ 0 h 498"/>
              <a:gd name="T70" fmla="*/ 1302 w 2522"/>
              <a:gd name="T71" fmla="*/ 0 h 498"/>
              <a:gd name="T72" fmla="*/ 2522 w 2522"/>
              <a:gd name="T73" fmla="*/ 387 h 498"/>
              <a:gd name="T74" fmla="*/ 1389 w 2522"/>
              <a:gd name="T75" fmla="*/ 150 h 498"/>
              <a:gd name="T76" fmla="*/ 1436 w 2522"/>
              <a:gd name="T77" fmla="*/ 0 h 498"/>
              <a:gd name="T78" fmla="*/ 1423 w 2522"/>
              <a:gd name="T79" fmla="*/ 150 h 498"/>
              <a:gd name="T80" fmla="*/ 2522 w 2522"/>
              <a:gd name="T81" fmla="*/ 375 h 498"/>
              <a:gd name="T82" fmla="*/ 1436 w 2522"/>
              <a:gd name="T83" fmla="*/ 0 h 498"/>
              <a:gd name="T84" fmla="*/ 1481 w 2522"/>
              <a:gd name="T85" fmla="*/ 0 h 498"/>
              <a:gd name="T86" fmla="*/ 2522 w 2522"/>
              <a:gd name="T87" fmla="*/ 367 h 498"/>
              <a:gd name="T88" fmla="*/ 1528 w 2522"/>
              <a:gd name="T89" fmla="*/ 148 h 498"/>
              <a:gd name="T90" fmla="*/ 1591 w 2522"/>
              <a:gd name="T91" fmla="*/ 147 h 498"/>
              <a:gd name="T92" fmla="*/ 1564 w 2522"/>
              <a:gd name="T93" fmla="*/ 0 h 498"/>
              <a:gd name="T94" fmla="*/ 2522 w 2522"/>
              <a:gd name="T95" fmla="*/ 358 h 498"/>
              <a:gd name="T96" fmla="*/ 1591 w 2522"/>
              <a:gd name="T97" fmla="*/ 147 h 498"/>
              <a:gd name="T98" fmla="*/ 1678 w 2522"/>
              <a:gd name="T99" fmla="*/ 0 h 498"/>
              <a:gd name="T100" fmla="*/ 1620 w 2522"/>
              <a:gd name="T101" fmla="*/ 147 h 498"/>
              <a:gd name="T102" fmla="*/ 2522 w 2522"/>
              <a:gd name="T103" fmla="*/ 346 h 498"/>
              <a:gd name="T104" fmla="*/ 1707 w 2522"/>
              <a:gd name="T105" fmla="*/ 145 h 498"/>
              <a:gd name="T106" fmla="*/ 1717 w 2522"/>
              <a:gd name="T107" fmla="*/ 0 h 498"/>
              <a:gd name="T108" fmla="*/ 2522 w 2522"/>
              <a:gd name="T109" fmla="*/ 339 h 498"/>
              <a:gd name="T110" fmla="*/ 1707 w 2522"/>
              <a:gd name="T111" fmla="*/ 145 h 498"/>
              <a:gd name="T112" fmla="*/ 1819 w 2522"/>
              <a:gd name="T113" fmla="*/ 0 h 498"/>
              <a:gd name="T114" fmla="*/ 1733 w 2522"/>
              <a:gd name="T115" fmla="*/ 145 h 498"/>
              <a:gd name="T116" fmla="*/ 2522 w 2522"/>
              <a:gd name="T117" fmla="*/ 328 h 498"/>
              <a:gd name="T118" fmla="*/ 1811 w 2522"/>
              <a:gd name="T119" fmla="*/ 143 h 498"/>
              <a:gd name="T120" fmla="*/ 1856 w 2522"/>
              <a:gd name="T121" fmla="*/ 0 h 498"/>
              <a:gd name="T122" fmla="*/ 2522 w 2522"/>
              <a:gd name="T123" fmla="*/ 322 h 498"/>
              <a:gd name="T124" fmla="*/ 1811 w 2522"/>
              <a:gd name="T125" fmla="*/ 143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22" h="498">
                <a:moveTo>
                  <a:pt x="90" y="0"/>
                </a:moveTo>
                <a:cubicBezTo>
                  <a:pt x="0" y="0"/>
                  <a:pt x="0" y="0"/>
                  <a:pt x="0" y="0"/>
                </a:cubicBezTo>
                <a:cubicBezTo>
                  <a:pt x="76" y="60"/>
                  <a:pt x="174" y="117"/>
                  <a:pt x="296" y="169"/>
                </a:cubicBezTo>
                <a:cubicBezTo>
                  <a:pt x="779" y="375"/>
                  <a:pt x="1634" y="474"/>
                  <a:pt x="2522" y="498"/>
                </a:cubicBezTo>
                <a:cubicBezTo>
                  <a:pt x="2522" y="496"/>
                  <a:pt x="2522" y="496"/>
                  <a:pt x="2522" y="496"/>
                </a:cubicBezTo>
                <a:cubicBezTo>
                  <a:pt x="1655" y="470"/>
                  <a:pt x="829" y="370"/>
                  <a:pt x="370" y="167"/>
                </a:cubicBezTo>
                <a:cubicBezTo>
                  <a:pt x="253" y="116"/>
                  <a:pt x="160" y="60"/>
                  <a:pt x="90" y="0"/>
                </a:cubicBezTo>
                <a:close/>
                <a:moveTo>
                  <a:pt x="254" y="0"/>
                </a:moveTo>
                <a:cubicBezTo>
                  <a:pt x="171" y="0"/>
                  <a:pt x="171" y="0"/>
                  <a:pt x="171" y="0"/>
                </a:cubicBezTo>
                <a:cubicBezTo>
                  <a:pt x="234" y="59"/>
                  <a:pt x="321" y="115"/>
                  <a:pt x="434" y="166"/>
                </a:cubicBezTo>
                <a:cubicBezTo>
                  <a:pt x="866" y="364"/>
                  <a:pt x="1671" y="462"/>
                  <a:pt x="2522" y="486"/>
                </a:cubicBezTo>
                <a:cubicBezTo>
                  <a:pt x="2522" y="484"/>
                  <a:pt x="2522" y="484"/>
                  <a:pt x="2522" y="484"/>
                </a:cubicBezTo>
                <a:cubicBezTo>
                  <a:pt x="1692" y="457"/>
                  <a:pt x="914" y="359"/>
                  <a:pt x="503" y="165"/>
                </a:cubicBezTo>
                <a:cubicBezTo>
                  <a:pt x="395" y="114"/>
                  <a:pt x="313" y="58"/>
                  <a:pt x="254" y="0"/>
                </a:cubicBezTo>
                <a:close/>
                <a:moveTo>
                  <a:pt x="408" y="0"/>
                </a:moveTo>
                <a:cubicBezTo>
                  <a:pt x="330" y="0"/>
                  <a:pt x="330" y="0"/>
                  <a:pt x="330" y="0"/>
                </a:cubicBezTo>
                <a:cubicBezTo>
                  <a:pt x="381" y="58"/>
                  <a:pt x="459" y="113"/>
                  <a:pt x="563" y="164"/>
                </a:cubicBezTo>
                <a:cubicBezTo>
                  <a:pt x="950" y="353"/>
                  <a:pt x="1708" y="449"/>
                  <a:pt x="2522" y="475"/>
                </a:cubicBezTo>
                <a:cubicBezTo>
                  <a:pt x="2522" y="472"/>
                  <a:pt x="2522" y="472"/>
                  <a:pt x="2522" y="472"/>
                </a:cubicBezTo>
                <a:cubicBezTo>
                  <a:pt x="1728" y="445"/>
                  <a:pt x="996" y="349"/>
                  <a:pt x="628" y="163"/>
                </a:cubicBezTo>
                <a:cubicBezTo>
                  <a:pt x="528" y="112"/>
                  <a:pt x="455" y="57"/>
                  <a:pt x="408" y="0"/>
                </a:cubicBezTo>
                <a:close/>
                <a:moveTo>
                  <a:pt x="552" y="0"/>
                </a:moveTo>
                <a:cubicBezTo>
                  <a:pt x="480" y="0"/>
                  <a:pt x="480" y="0"/>
                  <a:pt x="480" y="0"/>
                </a:cubicBezTo>
                <a:cubicBezTo>
                  <a:pt x="520" y="57"/>
                  <a:pt x="588" y="112"/>
                  <a:pt x="685" y="162"/>
                </a:cubicBezTo>
                <a:cubicBezTo>
                  <a:pt x="1030" y="343"/>
                  <a:pt x="1744" y="437"/>
                  <a:pt x="2522" y="463"/>
                </a:cubicBezTo>
                <a:cubicBezTo>
                  <a:pt x="2522" y="461"/>
                  <a:pt x="2522" y="461"/>
                  <a:pt x="2522" y="461"/>
                </a:cubicBezTo>
                <a:cubicBezTo>
                  <a:pt x="1763" y="433"/>
                  <a:pt x="1074" y="339"/>
                  <a:pt x="746" y="161"/>
                </a:cubicBezTo>
                <a:cubicBezTo>
                  <a:pt x="653" y="111"/>
                  <a:pt x="589" y="57"/>
                  <a:pt x="552" y="0"/>
                </a:cubicBezTo>
                <a:close/>
                <a:moveTo>
                  <a:pt x="688" y="0"/>
                </a:moveTo>
                <a:cubicBezTo>
                  <a:pt x="620" y="0"/>
                  <a:pt x="620" y="0"/>
                  <a:pt x="620" y="0"/>
                </a:cubicBezTo>
                <a:cubicBezTo>
                  <a:pt x="649" y="56"/>
                  <a:pt x="708" y="110"/>
                  <a:pt x="798" y="160"/>
                </a:cubicBezTo>
                <a:cubicBezTo>
                  <a:pt x="1106" y="333"/>
                  <a:pt x="1778" y="425"/>
                  <a:pt x="2522" y="452"/>
                </a:cubicBezTo>
                <a:cubicBezTo>
                  <a:pt x="2522" y="449"/>
                  <a:pt x="2522" y="449"/>
                  <a:pt x="2522" y="449"/>
                </a:cubicBezTo>
                <a:cubicBezTo>
                  <a:pt x="1797" y="421"/>
                  <a:pt x="1148" y="329"/>
                  <a:pt x="855" y="159"/>
                </a:cubicBezTo>
                <a:cubicBezTo>
                  <a:pt x="769" y="109"/>
                  <a:pt x="714" y="56"/>
                  <a:pt x="688" y="0"/>
                </a:cubicBezTo>
                <a:close/>
                <a:moveTo>
                  <a:pt x="815" y="0"/>
                </a:moveTo>
                <a:cubicBezTo>
                  <a:pt x="752" y="0"/>
                  <a:pt x="752" y="0"/>
                  <a:pt x="752" y="0"/>
                </a:cubicBezTo>
                <a:cubicBezTo>
                  <a:pt x="771" y="55"/>
                  <a:pt x="822" y="109"/>
                  <a:pt x="905" y="159"/>
                </a:cubicBezTo>
                <a:cubicBezTo>
                  <a:pt x="1180" y="323"/>
                  <a:pt x="1812" y="413"/>
                  <a:pt x="2522" y="440"/>
                </a:cubicBezTo>
                <a:cubicBezTo>
                  <a:pt x="2522" y="438"/>
                  <a:pt x="2522" y="438"/>
                  <a:pt x="2522" y="438"/>
                </a:cubicBezTo>
                <a:cubicBezTo>
                  <a:pt x="1830" y="409"/>
                  <a:pt x="1220" y="320"/>
                  <a:pt x="959" y="157"/>
                </a:cubicBezTo>
                <a:cubicBezTo>
                  <a:pt x="879" y="108"/>
                  <a:pt x="831" y="55"/>
                  <a:pt x="815" y="0"/>
                </a:cubicBezTo>
                <a:close/>
                <a:moveTo>
                  <a:pt x="934" y="0"/>
                </a:moveTo>
                <a:cubicBezTo>
                  <a:pt x="875" y="0"/>
                  <a:pt x="875" y="0"/>
                  <a:pt x="875" y="0"/>
                </a:cubicBezTo>
                <a:cubicBezTo>
                  <a:pt x="885" y="54"/>
                  <a:pt x="928" y="107"/>
                  <a:pt x="1005" y="157"/>
                </a:cubicBezTo>
                <a:cubicBezTo>
                  <a:pt x="1250" y="314"/>
                  <a:pt x="1845" y="402"/>
                  <a:pt x="2522" y="429"/>
                </a:cubicBezTo>
                <a:cubicBezTo>
                  <a:pt x="2522" y="427"/>
                  <a:pt x="2522" y="427"/>
                  <a:pt x="2522" y="427"/>
                </a:cubicBezTo>
                <a:cubicBezTo>
                  <a:pt x="1862" y="398"/>
                  <a:pt x="1289" y="311"/>
                  <a:pt x="1056" y="156"/>
                </a:cubicBezTo>
                <a:cubicBezTo>
                  <a:pt x="982" y="107"/>
                  <a:pt x="942" y="54"/>
                  <a:pt x="934" y="0"/>
                </a:cubicBezTo>
                <a:close/>
                <a:moveTo>
                  <a:pt x="1047" y="0"/>
                </a:moveTo>
                <a:cubicBezTo>
                  <a:pt x="991" y="0"/>
                  <a:pt x="991" y="0"/>
                  <a:pt x="991" y="0"/>
                </a:cubicBezTo>
                <a:cubicBezTo>
                  <a:pt x="992" y="54"/>
                  <a:pt x="1027" y="106"/>
                  <a:pt x="1099" y="155"/>
                </a:cubicBezTo>
                <a:cubicBezTo>
                  <a:pt x="1318" y="305"/>
                  <a:pt x="1876" y="390"/>
                  <a:pt x="2522" y="419"/>
                </a:cubicBezTo>
                <a:cubicBezTo>
                  <a:pt x="2522" y="416"/>
                  <a:pt x="2522" y="416"/>
                  <a:pt x="2522" y="416"/>
                </a:cubicBezTo>
                <a:cubicBezTo>
                  <a:pt x="1893" y="387"/>
                  <a:pt x="1354" y="302"/>
                  <a:pt x="1147" y="154"/>
                </a:cubicBezTo>
                <a:cubicBezTo>
                  <a:pt x="1078" y="105"/>
                  <a:pt x="1045" y="53"/>
                  <a:pt x="1047" y="0"/>
                </a:cubicBezTo>
                <a:close/>
                <a:moveTo>
                  <a:pt x="1153" y="0"/>
                </a:moveTo>
                <a:cubicBezTo>
                  <a:pt x="1101" y="0"/>
                  <a:pt x="1101" y="0"/>
                  <a:pt x="1101" y="0"/>
                </a:cubicBezTo>
                <a:cubicBezTo>
                  <a:pt x="1093" y="53"/>
                  <a:pt x="1121" y="105"/>
                  <a:pt x="1188" y="154"/>
                </a:cubicBezTo>
                <a:cubicBezTo>
                  <a:pt x="1382" y="297"/>
                  <a:pt x="1907" y="380"/>
                  <a:pt x="2522" y="408"/>
                </a:cubicBezTo>
                <a:cubicBezTo>
                  <a:pt x="2522" y="406"/>
                  <a:pt x="2522" y="406"/>
                  <a:pt x="2522" y="406"/>
                </a:cubicBezTo>
                <a:cubicBezTo>
                  <a:pt x="1923" y="376"/>
                  <a:pt x="1417" y="294"/>
                  <a:pt x="1232" y="153"/>
                </a:cubicBezTo>
                <a:cubicBezTo>
                  <a:pt x="1169" y="104"/>
                  <a:pt x="1143" y="53"/>
                  <a:pt x="1153" y="0"/>
                </a:cubicBezTo>
                <a:close/>
                <a:moveTo>
                  <a:pt x="1253" y="0"/>
                </a:moveTo>
                <a:cubicBezTo>
                  <a:pt x="1204" y="0"/>
                  <a:pt x="1204" y="0"/>
                  <a:pt x="1204" y="0"/>
                </a:cubicBezTo>
                <a:cubicBezTo>
                  <a:pt x="1188" y="52"/>
                  <a:pt x="1209" y="104"/>
                  <a:pt x="1271" y="152"/>
                </a:cubicBezTo>
                <a:cubicBezTo>
                  <a:pt x="1444" y="289"/>
                  <a:pt x="1937" y="369"/>
                  <a:pt x="2522" y="397"/>
                </a:cubicBezTo>
                <a:cubicBezTo>
                  <a:pt x="2522" y="395"/>
                  <a:pt x="2522" y="395"/>
                  <a:pt x="2522" y="395"/>
                </a:cubicBezTo>
                <a:cubicBezTo>
                  <a:pt x="1952" y="366"/>
                  <a:pt x="1477" y="286"/>
                  <a:pt x="1313" y="152"/>
                </a:cubicBezTo>
                <a:cubicBezTo>
                  <a:pt x="1254" y="103"/>
                  <a:pt x="1235" y="52"/>
                  <a:pt x="1253" y="0"/>
                </a:cubicBezTo>
                <a:close/>
                <a:moveTo>
                  <a:pt x="1347" y="0"/>
                </a:moveTo>
                <a:cubicBezTo>
                  <a:pt x="1302" y="0"/>
                  <a:pt x="1302" y="0"/>
                  <a:pt x="1302" y="0"/>
                </a:cubicBezTo>
                <a:cubicBezTo>
                  <a:pt x="1277" y="52"/>
                  <a:pt x="1292" y="103"/>
                  <a:pt x="1349" y="151"/>
                </a:cubicBezTo>
                <a:cubicBezTo>
                  <a:pt x="1503" y="281"/>
                  <a:pt x="1965" y="359"/>
                  <a:pt x="2522" y="387"/>
                </a:cubicBezTo>
                <a:cubicBezTo>
                  <a:pt x="2522" y="385"/>
                  <a:pt x="2522" y="385"/>
                  <a:pt x="2522" y="385"/>
                </a:cubicBezTo>
                <a:cubicBezTo>
                  <a:pt x="1980" y="355"/>
                  <a:pt x="1535" y="278"/>
                  <a:pt x="1389" y="150"/>
                </a:cubicBezTo>
                <a:cubicBezTo>
                  <a:pt x="1334" y="102"/>
                  <a:pt x="1321" y="51"/>
                  <a:pt x="1347" y="0"/>
                </a:cubicBezTo>
                <a:close/>
                <a:moveTo>
                  <a:pt x="1436" y="0"/>
                </a:moveTo>
                <a:cubicBezTo>
                  <a:pt x="1394" y="0"/>
                  <a:pt x="1394" y="0"/>
                  <a:pt x="1394" y="0"/>
                </a:cubicBezTo>
                <a:cubicBezTo>
                  <a:pt x="1361" y="51"/>
                  <a:pt x="1370" y="102"/>
                  <a:pt x="1423" y="150"/>
                </a:cubicBezTo>
                <a:cubicBezTo>
                  <a:pt x="1559" y="273"/>
                  <a:pt x="1993" y="349"/>
                  <a:pt x="2522" y="377"/>
                </a:cubicBezTo>
                <a:cubicBezTo>
                  <a:pt x="2522" y="375"/>
                  <a:pt x="2522" y="375"/>
                  <a:pt x="2522" y="375"/>
                </a:cubicBezTo>
                <a:cubicBezTo>
                  <a:pt x="2007" y="345"/>
                  <a:pt x="1590" y="271"/>
                  <a:pt x="1460" y="149"/>
                </a:cubicBezTo>
                <a:cubicBezTo>
                  <a:pt x="1409" y="101"/>
                  <a:pt x="1403" y="51"/>
                  <a:pt x="1436" y="0"/>
                </a:cubicBezTo>
                <a:close/>
                <a:moveTo>
                  <a:pt x="1521" y="0"/>
                </a:moveTo>
                <a:cubicBezTo>
                  <a:pt x="1481" y="0"/>
                  <a:pt x="1481" y="0"/>
                  <a:pt x="1481" y="0"/>
                </a:cubicBezTo>
                <a:cubicBezTo>
                  <a:pt x="1441" y="50"/>
                  <a:pt x="1443" y="101"/>
                  <a:pt x="1492" y="149"/>
                </a:cubicBezTo>
                <a:cubicBezTo>
                  <a:pt x="1613" y="266"/>
                  <a:pt x="2020" y="339"/>
                  <a:pt x="2522" y="367"/>
                </a:cubicBezTo>
                <a:cubicBezTo>
                  <a:pt x="2522" y="365"/>
                  <a:pt x="2522" y="365"/>
                  <a:pt x="2522" y="365"/>
                </a:cubicBezTo>
                <a:cubicBezTo>
                  <a:pt x="2034" y="336"/>
                  <a:pt x="1642" y="264"/>
                  <a:pt x="1528" y="148"/>
                </a:cubicBezTo>
                <a:cubicBezTo>
                  <a:pt x="1480" y="100"/>
                  <a:pt x="1480" y="50"/>
                  <a:pt x="1521" y="0"/>
                </a:cubicBezTo>
                <a:close/>
                <a:moveTo>
                  <a:pt x="1591" y="147"/>
                </a:moveTo>
                <a:cubicBezTo>
                  <a:pt x="1547" y="99"/>
                  <a:pt x="1553" y="49"/>
                  <a:pt x="1601" y="0"/>
                </a:cubicBezTo>
                <a:cubicBezTo>
                  <a:pt x="1564" y="0"/>
                  <a:pt x="1564" y="0"/>
                  <a:pt x="1564" y="0"/>
                </a:cubicBezTo>
                <a:cubicBezTo>
                  <a:pt x="1516" y="50"/>
                  <a:pt x="1512" y="100"/>
                  <a:pt x="1558" y="148"/>
                </a:cubicBezTo>
                <a:cubicBezTo>
                  <a:pt x="1665" y="259"/>
                  <a:pt x="2046" y="330"/>
                  <a:pt x="2522" y="358"/>
                </a:cubicBezTo>
                <a:cubicBezTo>
                  <a:pt x="2522" y="356"/>
                  <a:pt x="2522" y="356"/>
                  <a:pt x="2522" y="356"/>
                </a:cubicBezTo>
                <a:cubicBezTo>
                  <a:pt x="2059" y="327"/>
                  <a:pt x="1692" y="257"/>
                  <a:pt x="1591" y="147"/>
                </a:cubicBezTo>
                <a:close/>
                <a:moveTo>
                  <a:pt x="1651" y="146"/>
                </a:moveTo>
                <a:cubicBezTo>
                  <a:pt x="1610" y="99"/>
                  <a:pt x="1621" y="49"/>
                  <a:pt x="1678" y="0"/>
                </a:cubicBezTo>
                <a:cubicBezTo>
                  <a:pt x="1642" y="0"/>
                  <a:pt x="1642" y="0"/>
                  <a:pt x="1642" y="0"/>
                </a:cubicBezTo>
                <a:cubicBezTo>
                  <a:pt x="1587" y="49"/>
                  <a:pt x="1577" y="99"/>
                  <a:pt x="1620" y="147"/>
                </a:cubicBezTo>
                <a:cubicBezTo>
                  <a:pt x="1714" y="253"/>
                  <a:pt x="2071" y="320"/>
                  <a:pt x="2522" y="348"/>
                </a:cubicBezTo>
                <a:cubicBezTo>
                  <a:pt x="2522" y="346"/>
                  <a:pt x="2522" y="346"/>
                  <a:pt x="2522" y="346"/>
                </a:cubicBezTo>
                <a:cubicBezTo>
                  <a:pt x="2084" y="317"/>
                  <a:pt x="1741" y="250"/>
                  <a:pt x="1651" y="146"/>
                </a:cubicBezTo>
                <a:close/>
                <a:moveTo>
                  <a:pt x="1707" y="145"/>
                </a:moveTo>
                <a:cubicBezTo>
                  <a:pt x="1670" y="98"/>
                  <a:pt x="1687" y="48"/>
                  <a:pt x="1750" y="0"/>
                </a:cubicBezTo>
                <a:cubicBezTo>
                  <a:pt x="1717" y="0"/>
                  <a:pt x="1717" y="0"/>
                  <a:pt x="1717" y="0"/>
                </a:cubicBezTo>
                <a:cubicBezTo>
                  <a:pt x="1654" y="49"/>
                  <a:pt x="1638" y="98"/>
                  <a:pt x="1678" y="146"/>
                </a:cubicBezTo>
                <a:cubicBezTo>
                  <a:pt x="1761" y="246"/>
                  <a:pt x="2095" y="312"/>
                  <a:pt x="2522" y="339"/>
                </a:cubicBezTo>
                <a:cubicBezTo>
                  <a:pt x="2522" y="337"/>
                  <a:pt x="2522" y="337"/>
                  <a:pt x="2522" y="337"/>
                </a:cubicBezTo>
                <a:cubicBezTo>
                  <a:pt x="2107" y="309"/>
                  <a:pt x="1786" y="244"/>
                  <a:pt x="1707" y="145"/>
                </a:cubicBezTo>
                <a:close/>
                <a:moveTo>
                  <a:pt x="1761" y="144"/>
                </a:moveTo>
                <a:cubicBezTo>
                  <a:pt x="1726" y="97"/>
                  <a:pt x="1748" y="48"/>
                  <a:pt x="1819" y="0"/>
                </a:cubicBezTo>
                <a:cubicBezTo>
                  <a:pt x="1788" y="0"/>
                  <a:pt x="1788" y="0"/>
                  <a:pt x="1788" y="0"/>
                </a:cubicBezTo>
                <a:cubicBezTo>
                  <a:pt x="1718" y="48"/>
                  <a:pt x="1696" y="97"/>
                  <a:pt x="1733" y="145"/>
                </a:cubicBezTo>
                <a:cubicBezTo>
                  <a:pt x="1806" y="240"/>
                  <a:pt x="2118" y="303"/>
                  <a:pt x="2522" y="330"/>
                </a:cubicBezTo>
                <a:cubicBezTo>
                  <a:pt x="2522" y="328"/>
                  <a:pt x="2522" y="328"/>
                  <a:pt x="2522" y="328"/>
                </a:cubicBezTo>
                <a:cubicBezTo>
                  <a:pt x="2130" y="300"/>
                  <a:pt x="1830" y="238"/>
                  <a:pt x="1761" y="144"/>
                </a:cubicBezTo>
                <a:close/>
                <a:moveTo>
                  <a:pt x="1811" y="143"/>
                </a:moveTo>
                <a:cubicBezTo>
                  <a:pt x="1779" y="96"/>
                  <a:pt x="1807" y="47"/>
                  <a:pt x="1886" y="0"/>
                </a:cubicBezTo>
                <a:cubicBezTo>
                  <a:pt x="1856" y="0"/>
                  <a:pt x="1856" y="0"/>
                  <a:pt x="1856" y="0"/>
                </a:cubicBezTo>
                <a:cubicBezTo>
                  <a:pt x="1778" y="47"/>
                  <a:pt x="1751" y="97"/>
                  <a:pt x="1785" y="144"/>
                </a:cubicBezTo>
                <a:cubicBezTo>
                  <a:pt x="1849" y="234"/>
                  <a:pt x="2140" y="295"/>
                  <a:pt x="2522" y="322"/>
                </a:cubicBezTo>
                <a:cubicBezTo>
                  <a:pt x="2522" y="320"/>
                  <a:pt x="2522" y="320"/>
                  <a:pt x="2522" y="320"/>
                </a:cubicBezTo>
                <a:cubicBezTo>
                  <a:pt x="2152" y="292"/>
                  <a:pt x="1872" y="232"/>
                  <a:pt x="1811" y="143"/>
                </a:cubicBezTo>
                <a:close/>
              </a:path>
            </a:pathLst>
          </a:custGeom>
          <a:solidFill>
            <a:srgbClr val="34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7" name="Freeform 295"/>
          <p:cNvSpPr>
            <a:spLocks noEditPoints="1"/>
          </p:cNvSpPr>
          <p:nvPr userDrawn="1"/>
        </p:nvSpPr>
        <p:spPr bwMode="gray">
          <a:xfrm>
            <a:off x="-188913" y="1011238"/>
            <a:ext cx="9332913" cy="3897313"/>
          </a:xfrm>
          <a:custGeom>
            <a:avLst/>
            <a:gdLst>
              <a:gd name="T0" fmla="*/ 2954 w 2954"/>
              <a:gd name="T1" fmla="*/ 1044 h 1233"/>
              <a:gd name="T2" fmla="*/ 2288 w 2954"/>
              <a:gd name="T3" fmla="*/ 1233 h 1233"/>
              <a:gd name="T4" fmla="*/ 2251 w 2954"/>
              <a:gd name="T5" fmla="*/ 1233 h 1233"/>
              <a:gd name="T6" fmla="*/ 2954 w 2954"/>
              <a:gd name="T7" fmla="*/ 1012 h 1233"/>
              <a:gd name="T8" fmla="*/ 2251 w 2954"/>
              <a:gd name="T9" fmla="*/ 1233 h 1233"/>
              <a:gd name="T10" fmla="*/ 2954 w 2954"/>
              <a:gd name="T11" fmla="*/ 989 h 1233"/>
              <a:gd name="T12" fmla="*/ 2149 w 2954"/>
              <a:gd name="T13" fmla="*/ 1233 h 1233"/>
              <a:gd name="T14" fmla="*/ 2110 w 2954"/>
              <a:gd name="T15" fmla="*/ 1233 h 1233"/>
              <a:gd name="T16" fmla="*/ 2954 w 2954"/>
              <a:gd name="T17" fmla="*/ 951 h 1233"/>
              <a:gd name="T18" fmla="*/ 2110 w 2954"/>
              <a:gd name="T19" fmla="*/ 1233 h 1233"/>
              <a:gd name="T20" fmla="*/ 2033 w 2954"/>
              <a:gd name="T21" fmla="*/ 1233 h 1233"/>
              <a:gd name="T22" fmla="*/ 2954 w 2954"/>
              <a:gd name="T23" fmla="*/ 916 h 1233"/>
              <a:gd name="T24" fmla="*/ 1913 w 2954"/>
              <a:gd name="T25" fmla="*/ 1233 h 1233"/>
              <a:gd name="T26" fmla="*/ 2954 w 2954"/>
              <a:gd name="T27" fmla="*/ 886 h 1233"/>
              <a:gd name="T28" fmla="*/ 1913 w 2954"/>
              <a:gd name="T29" fmla="*/ 1233 h 1233"/>
              <a:gd name="T30" fmla="*/ 1868 w 2954"/>
              <a:gd name="T31" fmla="*/ 1233 h 1233"/>
              <a:gd name="T32" fmla="*/ 2954 w 2954"/>
              <a:gd name="T33" fmla="*/ 834 h 1233"/>
              <a:gd name="T34" fmla="*/ 1734 w 2954"/>
              <a:gd name="T35" fmla="*/ 1233 h 1233"/>
              <a:gd name="T36" fmla="*/ 2954 w 2954"/>
              <a:gd name="T37" fmla="*/ 795 h 1233"/>
              <a:gd name="T38" fmla="*/ 1734 w 2954"/>
              <a:gd name="T39" fmla="*/ 1233 h 1233"/>
              <a:gd name="T40" fmla="*/ 1685 w 2954"/>
              <a:gd name="T41" fmla="*/ 1233 h 1233"/>
              <a:gd name="T42" fmla="*/ 2954 w 2954"/>
              <a:gd name="T43" fmla="*/ 730 h 1233"/>
              <a:gd name="T44" fmla="*/ 1533 w 2954"/>
              <a:gd name="T45" fmla="*/ 1233 h 1233"/>
              <a:gd name="T46" fmla="*/ 2954 w 2954"/>
              <a:gd name="T47" fmla="*/ 681 h 1233"/>
              <a:gd name="T48" fmla="*/ 1533 w 2954"/>
              <a:gd name="T49" fmla="*/ 1233 h 1233"/>
              <a:gd name="T50" fmla="*/ 1479 w 2954"/>
              <a:gd name="T51" fmla="*/ 1233 h 1233"/>
              <a:gd name="T52" fmla="*/ 2954 w 2954"/>
              <a:gd name="T53" fmla="*/ 596 h 1233"/>
              <a:gd name="T54" fmla="*/ 1307 w 2954"/>
              <a:gd name="T55" fmla="*/ 1233 h 1233"/>
              <a:gd name="T56" fmla="*/ 2954 w 2954"/>
              <a:gd name="T57" fmla="*/ 531 h 1233"/>
              <a:gd name="T58" fmla="*/ 1307 w 2954"/>
              <a:gd name="T59" fmla="*/ 1233 h 1233"/>
              <a:gd name="T60" fmla="*/ 1247 w 2954"/>
              <a:gd name="T61" fmla="*/ 1233 h 1233"/>
              <a:gd name="T62" fmla="*/ 2954 w 2954"/>
              <a:gd name="T63" fmla="*/ 418 h 1233"/>
              <a:gd name="T64" fmla="*/ 1052 w 2954"/>
              <a:gd name="T65" fmla="*/ 1233 h 1233"/>
              <a:gd name="T66" fmla="*/ 2954 w 2954"/>
              <a:gd name="T67" fmla="*/ 329 h 1233"/>
              <a:gd name="T68" fmla="*/ 1052 w 2954"/>
              <a:gd name="T69" fmla="*/ 1233 h 1233"/>
              <a:gd name="T70" fmla="*/ 984 w 2954"/>
              <a:gd name="T71" fmla="*/ 1233 h 1233"/>
              <a:gd name="T72" fmla="*/ 2954 w 2954"/>
              <a:gd name="T73" fmla="*/ 171 h 1233"/>
              <a:gd name="T74" fmla="*/ 762 w 2954"/>
              <a:gd name="T75" fmla="*/ 1233 h 1233"/>
              <a:gd name="T76" fmla="*/ 2954 w 2954"/>
              <a:gd name="T77" fmla="*/ 41 h 1233"/>
              <a:gd name="T78" fmla="*/ 762 w 2954"/>
              <a:gd name="T79" fmla="*/ 1233 h 1233"/>
              <a:gd name="T80" fmla="*/ 2124 w 2954"/>
              <a:gd name="T81" fmla="*/ 0 h 1233"/>
              <a:gd name="T82" fmla="*/ 686 w 2954"/>
              <a:gd name="T83" fmla="*/ 1233 h 1233"/>
              <a:gd name="T84" fmla="*/ 1554 w 2954"/>
              <a:gd name="T85" fmla="*/ 0 h 1233"/>
              <a:gd name="T86" fmla="*/ 432 w 2954"/>
              <a:gd name="T87" fmla="*/ 1233 h 1233"/>
              <a:gd name="T88" fmla="*/ 1554 w 2954"/>
              <a:gd name="T89" fmla="*/ 0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4" h="1233">
                <a:moveTo>
                  <a:pt x="2318" y="1233"/>
                </a:moveTo>
                <a:cubicBezTo>
                  <a:pt x="2433" y="1163"/>
                  <a:pt x="2656" y="1097"/>
                  <a:pt x="2954" y="1044"/>
                </a:cubicBezTo>
                <a:cubicBezTo>
                  <a:pt x="2954" y="1038"/>
                  <a:pt x="2954" y="1038"/>
                  <a:pt x="2954" y="1038"/>
                </a:cubicBezTo>
                <a:cubicBezTo>
                  <a:pt x="2640" y="1092"/>
                  <a:pt x="2406" y="1161"/>
                  <a:pt x="2288" y="1233"/>
                </a:cubicBezTo>
                <a:lnTo>
                  <a:pt x="2318" y="1233"/>
                </a:lnTo>
                <a:close/>
                <a:moveTo>
                  <a:pt x="2251" y="1233"/>
                </a:moveTo>
                <a:cubicBezTo>
                  <a:pt x="2368" y="1154"/>
                  <a:pt x="2616" y="1077"/>
                  <a:pt x="2954" y="1018"/>
                </a:cubicBezTo>
                <a:cubicBezTo>
                  <a:pt x="2954" y="1012"/>
                  <a:pt x="2954" y="1012"/>
                  <a:pt x="2954" y="1012"/>
                </a:cubicBezTo>
                <a:cubicBezTo>
                  <a:pt x="2599" y="1072"/>
                  <a:pt x="2339" y="1151"/>
                  <a:pt x="2220" y="1233"/>
                </a:cubicBezTo>
                <a:lnTo>
                  <a:pt x="2251" y="1233"/>
                </a:lnTo>
                <a:close/>
                <a:moveTo>
                  <a:pt x="2182" y="1233"/>
                </a:moveTo>
                <a:cubicBezTo>
                  <a:pt x="2299" y="1143"/>
                  <a:pt x="2573" y="1057"/>
                  <a:pt x="2954" y="989"/>
                </a:cubicBezTo>
                <a:cubicBezTo>
                  <a:pt x="2954" y="983"/>
                  <a:pt x="2954" y="983"/>
                  <a:pt x="2954" y="983"/>
                </a:cubicBezTo>
                <a:cubicBezTo>
                  <a:pt x="2554" y="1051"/>
                  <a:pt x="2268" y="1140"/>
                  <a:pt x="2149" y="1233"/>
                </a:cubicBezTo>
                <a:lnTo>
                  <a:pt x="2182" y="1233"/>
                </a:lnTo>
                <a:close/>
                <a:moveTo>
                  <a:pt x="2110" y="1233"/>
                </a:moveTo>
                <a:cubicBezTo>
                  <a:pt x="2224" y="1132"/>
                  <a:pt x="2525" y="1034"/>
                  <a:pt x="2954" y="958"/>
                </a:cubicBezTo>
                <a:cubicBezTo>
                  <a:pt x="2954" y="951"/>
                  <a:pt x="2954" y="951"/>
                  <a:pt x="2954" y="951"/>
                </a:cubicBezTo>
                <a:cubicBezTo>
                  <a:pt x="2505" y="1027"/>
                  <a:pt x="2190" y="1129"/>
                  <a:pt x="2074" y="1233"/>
                </a:cubicBezTo>
                <a:lnTo>
                  <a:pt x="2110" y="1233"/>
                </a:lnTo>
                <a:close/>
                <a:moveTo>
                  <a:pt x="1996" y="1233"/>
                </a:moveTo>
                <a:cubicBezTo>
                  <a:pt x="2033" y="1233"/>
                  <a:pt x="2033" y="1233"/>
                  <a:pt x="2033" y="1233"/>
                </a:cubicBezTo>
                <a:cubicBezTo>
                  <a:pt x="2143" y="1120"/>
                  <a:pt x="2474" y="1008"/>
                  <a:pt x="2954" y="924"/>
                </a:cubicBezTo>
                <a:cubicBezTo>
                  <a:pt x="2954" y="916"/>
                  <a:pt x="2954" y="916"/>
                  <a:pt x="2954" y="916"/>
                </a:cubicBezTo>
                <a:cubicBezTo>
                  <a:pt x="2451" y="1001"/>
                  <a:pt x="2106" y="1117"/>
                  <a:pt x="1996" y="1233"/>
                </a:cubicBezTo>
                <a:close/>
                <a:moveTo>
                  <a:pt x="1913" y="1233"/>
                </a:moveTo>
                <a:cubicBezTo>
                  <a:pt x="1953" y="1233"/>
                  <a:pt x="1953" y="1233"/>
                  <a:pt x="1953" y="1233"/>
                </a:cubicBezTo>
                <a:cubicBezTo>
                  <a:pt x="2056" y="1107"/>
                  <a:pt x="2417" y="980"/>
                  <a:pt x="2954" y="886"/>
                </a:cubicBezTo>
                <a:cubicBezTo>
                  <a:pt x="2954" y="877"/>
                  <a:pt x="2954" y="877"/>
                  <a:pt x="2954" y="877"/>
                </a:cubicBezTo>
                <a:cubicBezTo>
                  <a:pt x="2392" y="972"/>
                  <a:pt x="2015" y="1103"/>
                  <a:pt x="1913" y="1233"/>
                </a:cubicBezTo>
                <a:close/>
                <a:moveTo>
                  <a:pt x="1826" y="1233"/>
                </a:moveTo>
                <a:cubicBezTo>
                  <a:pt x="1868" y="1233"/>
                  <a:pt x="1868" y="1233"/>
                  <a:pt x="1868" y="1233"/>
                </a:cubicBezTo>
                <a:cubicBezTo>
                  <a:pt x="1961" y="1093"/>
                  <a:pt x="2355" y="949"/>
                  <a:pt x="2954" y="843"/>
                </a:cubicBezTo>
                <a:cubicBezTo>
                  <a:pt x="2954" y="834"/>
                  <a:pt x="2954" y="834"/>
                  <a:pt x="2954" y="834"/>
                </a:cubicBezTo>
                <a:cubicBezTo>
                  <a:pt x="2327" y="940"/>
                  <a:pt x="1917" y="1088"/>
                  <a:pt x="1826" y="1233"/>
                </a:cubicBezTo>
                <a:close/>
                <a:moveTo>
                  <a:pt x="1734" y="1233"/>
                </a:moveTo>
                <a:cubicBezTo>
                  <a:pt x="1779" y="1233"/>
                  <a:pt x="1779" y="1233"/>
                  <a:pt x="1779" y="1233"/>
                </a:cubicBezTo>
                <a:cubicBezTo>
                  <a:pt x="1857" y="1077"/>
                  <a:pt x="2286" y="914"/>
                  <a:pt x="2954" y="795"/>
                </a:cubicBezTo>
                <a:cubicBezTo>
                  <a:pt x="2954" y="785"/>
                  <a:pt x="2954" y="785"/>
                  <a:pt x="2954" y="785"/>
                </a:cubicBezTo>
                <a:cubicBezTo>
                  <a:pt x="2256" y="904"/>
                  <a:pt x="1809" y="1072"/>
                  <a:pt x="1734" y="1233"/>
                </a:cubicBezTo>
                <a:close/>
                <a:moveTo>
                  <a:pt x="1636" y="1233"/>
                </a:moveTo>
                <a:cubicBezTo>
                  <a:pt x="1685" y="1233"/>
                  <a:pt x="1685" y="1233"/>
                  <a:pt x="1685" y="1233"/>
                </a:cubicBezTo>
                <a:cubicBezTo>
                  <a:pt x="1744" y="1059"/>
                  <a:pt x="2209" y="874"/>
                  <a:pt x="2954" y="742"/>
                </a:cubicBezTo>
                <a:cubicBezTo>
                  <a:pt x="2954" y="730"/>
                  <a:pt x="2954" y="730"/>
                  <a:pt x="2954" y="730"/>
                </a:cubicBezTo>
                <a:cubicBezTo>
                  <a:pt x="2176" y="863"/>
                  <a:pt x="1691" y="1054"/>
                  <a:pt x="1636" y="1233"/>
                </a:cubicBezTo>
                <a:close/>
                <a:moveTo>
                  <a:pt x="1533" y="1233"/>
                </a:moveTo>
                <a:cubicBezTo>
                  <a:pt x="1585" y="1233"/>
                  <a:pt x="1585" y="1233"/>
                  <a:pt x="1585" y="1233"/>
                </a:cubicBezTo>
                <a:cubicBezTo>
                  <a:pt x="1620" y="1040"/>
                  <a:pt x="2124" y="830"/>
                  <a:pt x="2954" y="681"/>
                </a:cubicBezTo>
                <a:cubicBezTo>
                  <a:pt x="2954" y="667"/>
                  <a:pt x="2954" y="667"/>
                  <a:pt x="2954" y="667"/>
                </a:cubicBezTo>
                <a:cubicBezTo>
                  <a:pt x="2086" y="817"/>
                  <a:pt x="1562" y="1034"/>
                  <a:pt x="1533" y="1233"/>
                </a:cubicBezTo>
                <a:close/>
                <a:moveTo>
                  <a:pt x="1423" y="1233"/>
                </a:moveTo>
                <a:cubicBezTo>
                  <a:pt x="1479" y="1233"/>
                  <a:pt x="1479" y="1233"/>
                  <a:pt x="1479" y="1233"/>
                </a:cubicBezTo>
                <a:cubicBezTo>
                  <a:pt x="1484" y="1018"/>
                  <a:pt x="2028" y="779"/>
                  <a:pt x="2954" y="611"/>
                </a:cubicBezTo>
                <a:cubicBezTo>
                  <a:pt x="2954" y="596"/>
                  <a:pt x="2954" y="596"/>
                  <a:pt x="2954" y="596"/>
                </a:cubicBezTo>
                <a:cubicBezTo>
                  <a:pt x="1986" y="765"/>
                  <a:pt x="1420" y="1012"/>
                  <a:pt x="1423" y="1233"/>
                </a:cubicBezTo>
                <a:close/>
                <a:moveTo>
                  <a:pt x="1307" y="1233"/>
                </a:moveTo>
                <a:cubicBezTo>
                  <a:pt x="1366" y="1233"/>
                  <a:pt x="1366" y="1233"/>
                  <a:pt x="1366" y="1233"/>
                </a:cubicBezTo>
                <a:cubicBezTo>
                  <a:pt x="1333" y="994"/>
                  <a:pt x="1920" y="721"/>
                  <a:pt x="2954" y="531"/>
                </a:cubicBezTo>
                <a:cubicBezTo>
                  <a:pt x="2954" y="514"/>
                  <a:pt x="2954" y="514"/>
                  <a:pt x="2954" y="514"/>
                </a:cubicBezTo>
                <a:cubicBezTo>
                  <a:pt x="1873" y="705"/>
                  <a:pt x="1262" y="987"/>
                  <a:pt x="1307" y="1233"/>
                </a:cubicBezTo>
                <a:close/>
                <a:moveTo>
                  <a:pt x="1184" y="1233"/>
                </a:moveTo>
                <a:cubicBezTo>
                  <a:pt x="1247" y="1233"/>
                  <a:pt x="1247" y="1233"/>
                  <a:pt x="1247" y="1233"/>
                </a:cubicBezTo>
                <a:cubicBezTo>
                  <a:pt x="1167" y="968"/>
                  <a:pt x="1797" y="654"/>
                  <a:pt x="2954" y="438"/>
                </a:cubicBezTo>
                <a:cubicBezTo>
                  <a:pt x="2954" y="418"/>
                  <a:pt x="2954" y="418"/>
                  <a:pt x="2954" y="418"/>
                </a:cubicBezTo>
                <a:cubicBezTo>
                  <a:pt x="1743" y="635"/>
                  <a:pt x="1088" y="960"/>
                  <a:pt x="1184" y="1233"/>
                </a:cubicBezTo>
                <a:close/>
                <a:moveTo>
                  <a:pt x="1052" y="1233"/>
                </a:moveTo>
                <a:cubicBezTo>
                  <a:pt x="1120" y="1233"/>
                  <a:pt x="1120" y="1233"/>
                  <a:pt x="1120" y="1233"/>
                </a:cubicBezTo>
                <a:cubicBezTo>
                  <a:pt x="981" y="937"/>
                  <a:pt x="1657" y="576"/>
                  <a:pt x="2954" y="329"/>
                </a:cubicBezTo>
                <a:cubicBezTo>
                  <a:pt x="2954" y="306"/>
                  <a:pt x="2954" y="306"/>
                  <a:pt x="2954" y="306"/>
                </a:cubicBezTo>
                <a:cubicBezTo>
                  <a:pt x="1595" y="553"/>
                  <a:pt x="893" y="928"/>
                  <a:pt x="1052" y="1233"/>
                </a:cubicBezTo>
                <a:close/>
                <a:moveTo>
                  <a:pt x="912" y="1233"/>
                </a:moveTo>
                <a:cubicBezTo>
                  <a:pt x="984" y="1233"/>
                  <a:pt x="984" y="1233"/>
                  <a:pt x="984" y="1233"/>
                </a:cubicBezTo>
                <a:cubicBezTo>
                  <a:pt x="774" y="903"/>
                  <a:pt x="1494" y="483"/>
                  <a:pt x="2954" y="198"/>
                </a:cubicBezTo>
                <a:cubicBezTo>
                  <a:pt x="2954" y="171"/>
                  <a:pt x="2954" y="171"/>
                  <a:pt x="2954" y="171"/>
                </a:cubicBezTo>
                <a:cubicBezTo>
                  <a:pt x="1422" y="457"/>
                  <a:pt x="675" y="893"/>
                  <a:pt x="912" y="1233"/>
                </a:cubicBezTo>
                <a:close/>
                <a:moveTo>
                  <a:pt x="762" y="1233"/>
                </a:moveTo>
                <a:cubicBezTo>
                  <a:pt x="840" y="1233"/>
                  <a:pt x="840" y="1233"/>
                  <a:pt x="840" y="1233"/>
                </a:cubicBezTo>
                <a:cubicBezTo>
                  <a:pt x="540" y="864"/>
                  <a:pt x="1303" y="372"/>
                  <a:pt x="2954" y="41"/>
                </a:cubicBezTo>
                <a:cubicBezTo>
                  <a:pt x="2954" y="8"/>
                  <a:pt x="2954" y="8"/>
                  <a:pt x="2954" y="8"/>
                </a:cubicBezTo>
                <a:cubicBezTo>
                  <a:pt x="1219" y="340"/>
                  <a:pt x="429" y="852"/>
                  <a:pt x="762" y="1233"/>
                </a:cubicBezTo>
                <a:close/>
                <a:moveTo>
                  <a:pt x="2303" y="0"/>
                </a:moveTo>
                <a:cubicBezTo>
                  <a:pt x="2124" y="0"/>
                  <a:pt x="2124" y="0"/>
                  <a:pt x="2124" y="0"/>
                </a:cubicBezTo>
                <a:cubicBezTo>
                  <a:pt x="752" y="380"/>
                  <a:pt x="219" y="871"/>
                  <a:pt x="603" y="1233"/>
                </a:cubicBezTo>
                <a:cubicBezTo>
                  <a:pt x="686" y="1233"/>
                  <a:pt x="686" y="1233"/>
                  <a:pt x="686" y="1233"/>
                </a:cubicBezTo>
                <a:cubicBezTo>
                  <a:pt x="325" y="870"/>
                  <a:pt x="895" y="379"/>
                  <a:pt x="2303" y="0"/>
                </a:cubicBezTo>
                <a:close/>
                <a:moveTo>
                  <a:pt x="1554" y="0"/>
                </a:moveTo>
                <a:cubicBezTo>
                  <a:pt x="1364" y="0"/>
                  <a:pt x="1364" y="0"/>
                  <a:pt x="1364" y="0"/>
                </a:cubicBezTo>
                <a:cubicBezTo>
                  <a:pt x="314" y="413"/>
                  <a:pt x="0" y="886"/>
                  <a:pt x="432" y="1233"/>
                </a:cubicBezTo>
                <a:cubicBezTo>
                  <a:pt x="522" y="1233"/>
                  <a:pt x="522" y="1233"/>
                  <a:pt x="522" y="1233"/>
                </a:cubicBezTo>
                <a:cubicBezTo>
                  <a:pt x="113" y="886"/>
                  <a:pt x="464" y="412"/>
                  <a:pt x="1554" y="0"/>
                </a:cubicBezTo>
                <a:close/>
              </a:path>
            </a:pathLst>
          </a:custGeom>
          <a:gradFill flip="none" rotWithShape="1">
            <a:gsLst>
              <a:gs pos="0">
                <a:schemeClr val="accent1">
                  <a:lumMod val="100000"/>
                  <a:alpha val="75000"/>
                </a:schemeClr>
              </a:gs>
              <a:gs pos="100000">
                <a:schemeClr val="accent1">
                  <a:lumMod val="75000"/>
                  <a:alpha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fr-BE"/>
          </a:p>
        </p:txBody>
      </p:sp>
      <p:grpSp>
        <p:nvGrpSpPr>
          <p:cNvPr id="31" name="Group 290"/>
          <p:cNvGrpSpPr>
            <a:grpSpLocks noChangeAspect="1"/>
          </p:cNvGrpSpPr>
          <p:nvPr userDrawn="1"/>
        </p:nvGrpSpPr>
        <p:grpSpPr bwMode="gray">
          <a:xfrm>
            <a:off x="3957638" y="289375"/>
            <a:ext cx="1465262" cy="1017587"/>
            <a:chOff x="2414" y="272"/>
            <a:chExt cx="1162" cy="807"/>
          </a:xfrm>
        </p:grpSpPr>
        <p:sp>
          <p:nvSpPr>
            <p:cNvPr id="32"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3"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4"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5"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6"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7"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8"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9"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0"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1"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2"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3"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4"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5"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6"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7"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8"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9"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0"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1"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2"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3"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4"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5"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6"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7"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8"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9"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0"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1"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2"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3"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4"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5"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6"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7"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8"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9"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0"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1"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2"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3"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4"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5"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6"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7"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8"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9"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0"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1"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2"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3"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4"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5"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6"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7"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8"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9"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90"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grpSp>
      <p:sp>
        <p:nvSpPr>
          <p:cNvPr id="3" name="Title 2"/>
          <p:cNvSpPr>
            <a:spLocks noGrp="1"/>
          </p:cNvSpPr>
          <p:nvPr>
            <p:ph type="title"/>
          </p:nvPr>
        </p:nvSpPr>
        <p:spPr bwMode="gray">
          <a:xfrm>
            <a:off x="395288" y="2021113"/>
            <a:ext cx="8353425" cy="431800"/>
          </a:xfrm>
        </p:spPr>
        <p:txBody>
          <a:bodyPr/>
          <a:lstStyle>
            <a:lvl1pPr algn="ctr">
              <a:defRPr sz="1800" b="0">
                <a:solidFill>
                  <a:schemeClr val="bg2"/>
                </a:solidFill>
              </a:defRPr>
            </a:lvl1pPr>
          </a:lstStyle>
          <a:p>
            <a:endParaRPr lang="fr-BE" dirty="0"/>
          </a:p>
        </p:txBody>
      </p:sp>
      <p:sp>
        <p:nvSpPr>
          <p:cNvPr id="5" name="Text Placeholder 4"/>
          <p:cNvSpPr>
            <a:spLocks noGrp="1"/>
          </p:cNvSpPr>
          <p:nvPr>
            <p:ph type="body" sz="quarter" idx="10"/>
          </p:nvPr>
        </p:nvSpPr>
        <p:spPr bwMode="gray">
          <a:xfrm>
            <a:off x="395287" y="2514600"/>
            <a:ext cx="8353425" cy="914400"/>
          </a:xfrm>
        </p:spPr>
        <p:txBody>
          <a:bodyPr/>
          <a:lstStyle>
            <a:lvl1pPr marL="0" indent="0" algn="ctr">
              <a:spcBef>
                <a:spcPts val="600"/>
              </a:spcBef>
              <a:buFontTx/>
              <a:buNone/>
              <a:defRPr sz="3600" b="1">
                <a:solidFill>
                  <a:schemeClr val="accent6"/>
                </a:solidFill>
              </a:defRPr>
            </a:lvl1pPr>
            <a:lvl2pPr marL="0" indent="0" algn="ctr">
              <a:buFontTx/>
              <a:buNone/>
              <a:defRPr sz="3200" b="1">
                <a:solidFill>
                  <a:schemeClr val="accent6"/>
                </a:solidFill>
              </a:defRPr>
            </a:lvl2pPr>
            <a:lvl3pPr marL="0" indent="0" algn="ctr">
              <a:buFontTx/>
              <a:buNone/>
              <a:defRPr sz="3200" b="1">
                <a:solidFill>
                  <a:schemeClr val="accent6"/>
                </a:solidFill>
              </a:defRPr>
            </a:lvl3pPr>
            <a:lvl4pPr marL="0" indent="0" algn="ctr">
              <a:buFontTx/>
              <a:buNone/>
              <a:defRPr sz="3200" b="1">
                <a:solidFill>
                  <a:schemeClr val="accent6"/>
                </a:solidFill>
              </a:defRPr>
            </a:lvl4pPr>
            <a:lvl5pPr marL="0" indent="0" algn="ctr">
              <a:buFontTx/>
              <a:buNone/>
              <a:defRPr sz="3200" b="1">
                <a:solidFill>
                  <a:schemeClr val="accent6"/>
                </a:solidFill>
              </a:defRPr>
            </a:lvl5pPr>
          </a:lstStyle>
          <a:p>
            <a:pPr lvl="0"/>
            <a:endParaRPr lang="fr-BE" dirty="0"/>
          </a:p>
        </p:txBody>
      </p:sp>
      <p:grpSp>
        <p:nvGrpSpPr>
          <p:cNvPr id="91" name="Group 90"/>
          <p:cNvGrpSpPr/>
          <p:nvPr userDrawn="1"/>
        </p:nvGrpSpPr>
        <p:grpSpPr>
          <a:xfrm>
            <a:off x="467544" y="6317551"/>
            <a:ext cx="7789651" cy="540449"/>
            <a:chOff x="467544" y="6317551"/>
            <a:chExt cx="7789651" cy="540449"/>
          </a:xfrm>
        </p:grpSpPr>
        <p:grpSp>
          <p:nvGrpSpPr>
            <p:cNvPr id="11" name="Group 10"/>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2"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3"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4"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5"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28" name="Picture 2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9"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30" name="TextBox 29"/>
            <p:cNvSpPr txBox="1"/>
            <p:nvPr userDrawn="1"/>
          </p:nvSpPr>
          <p:spPr bwMode="gray">
            <a:xfrm>
              <a:off x="4208088" y="6433591"/>
              <a:ext cx="729687" cy="307777"/>
            </a:xfrm>
            <a:prstGeom prst="rect">
              <a:avLst/>
            </a:prstGeom>
            <a:noFill/>
          </p:spPr>
          <p:txBody>
            <a:bodyPr wrap="none" rtlCol="0">
              <a:spAutoFit/>
            </a:bodyPr>
            <a:lstStyle/>
            <a:p>
              <a:pPr algn="ctr"/>
              <a:r>
                <a:rPr lang="fr-BE" sz="700" b="0" i="1" dirty="0" err="1" smtClean="0">
                  <a:solidFill>
                    <a:schemeClr val="bg1"/>
                  </a:solidFill>
                </a:rPr>
                <a:t>Mobility</a:t>
              </a:r>
              <a:r>
                <a:rPr lang="fr-BE" sz="700" b="0" i="1" dirty="0" smtClean="0">
                  <a:solidFill>
                    <a:schemeClr val="bg1"/>
                  </a:solidFill>
                </a:rPr>
                <a:t> and</a:t>
              </a:r>
            </a:p>
            <a:p>
              <a:pPr algn="ctr"/>
              <a:r>
                <a:rPr lang="fr-BE" sz="700" b="0" i="1" dirty="0" smtClean="0">
                  <a:solidFill>
                    <a:schemeClr val="bg1"/>
                  </a:solidFill>
                </a:rPr>
                <a:t>Transport</a:t>
              </a:r>
              <a:endParaRPr lang="fr-BE" sz="700" b="0" i="1" dirty="0">
                <a:solidFill>
                  <a:schemeClr val="bg1"/>
                </a:solidFill>
              </a:endParaRPr>
            </a:p>
          </p:txBody>
        </p:sp>
      </p:grpSp>
      <p:sp>
        <p:nvSpPr>
          <p:cNvPr id="92" name="Text Placeholder 9"/>
          <p:cNvSpPr>
            <a:spLocks noGrp="1"/>
          </p:cNvSpPr>
          <p:nvPr>
            <p:ph type="body" sz="quarter" idx="11" hasCustomPrompt="1"/>
          </p:nvPr>
        </p:nvSpPr>
        <p:spPr>
          <a:xfrm>
            <a:off x="395288" y="3824858"/>
            <a:ext cx="8353424" cy="324222"/>
          </a:xfrm>
          <a:prstGeom prst="rect">
            <a:avLst/>
          </a:prstGeom>
        </p:spPr>
        <p:txBody>
          <a:bodyPr rIns="0"/>
          <a:lstStyle>
            <a:lvl1pPr marL="0" indent="0" algn="ctr">
              <a:buNone/>
              <a:defRPr lang="nl-BE" sz="1400" b="1" kern="1200" dirty="0">
                <a:solidFill>
                  <a:schemeClr val="bg1"/>
                </a:solidFill>
                <a:latin typeface="+mj-lt"/>
                <a:ea typeface="+mj-ea"/>
                <a:cs typeface="+mj-cs"/>
              </a:defRPr>
            </a:lvl1pPr>
          </a:lstStyle>
          <a:p>
            <a:pPr lvl="0"/>
            <a:r>
              <a:rPr lang="en-US" dirty="0"/>
              <a:t>Click to add text</a:t>
            </a:r>
            <a:endParaRPr lang="nl-BE" dirty="0"/>
          </a:p>
        </p:txBody>
      </p:sp>
    </p:spTree>
    <p:extLst>
      <p:ext uri="{BB962C8B-B14F-4D97-AF65-F5344CB8AC3E}">
        <p14:creationId xmlns:p14="http://schemas.microsoft.com/office/powerpoint/2010/main" val="38075111"/>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01">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71551" y="1897672"/>
            <a:ext cx="7200900" cy="431800"/>
          </a:xfrm>
        </p:spPr>
        <p:txBody>
          <a:bodyPr/>
          <a:lstStyle/>
          <a:p>
            <a:r>
              <a:rPr lang="en-US" dirty="0" smtClean="0"/>
              <a:t>Click to edit Master title style</a:t>
            </a:r>
            <a:endParaRPr lang="fr-BE" dirty="0"/>
          </a:p>
        </p:txBody>
      </p:sp>
      <p:sp>
        <p:nvSpPr>
          <p:cNvPr id="3" name="Content Placeholder 2"/>
          <p:cNvSpPr>
            <a:spLocks noGrp="1"/>
          </p:cNvSpPr>
          <p:nvPr>
            <p:ph idx="1" hasCustomPrompt="1"/>
          </p:nvPr>
        </p:nvSpPr>
        <p:spPr bwMode="gray">
          <a:xfrm>
            <a:off x="1276829" y="2647937"/>
            <a:ext cx="6895622" cy="3373350"/>
          </a:xfrm>
        </p:spPr>
        <p:txBody>
          <a:bodyPr/>
          <a:lstStyle>
            <a:lvl1pPr marL="182563" indent="-182563">
              <a:spcBef>
                <a:spcPts val="600"/>
              </a:spcBef>
              <a:spcAft>
                <a:spcPts val="1200"/>
              </a:spcAft>
              <a:buClr>
                <a:schemeClr val="bg1"/>
              </a:buClr>
              <a:defRPr sz="1400">
                <a:solidFill>
                  <a:schemeClr val="bg1"/>
                </a:solidFill>
              </a:defRPr>
            </a:lvl1pPr>
            <a:lvl2pPr marL="623888" indent="-166688">
              <a:spcBef>
                <a:spcPts val="600"/>
              </a:spcBef>
              <a:spcAft>
                <a:spcPts val="1200"/>
              </a:spcAft>
              <a:buClr>
                <a:schemeClr val="bg1"/>
              </a:buClr>
              <a:defRPr sz="1400">
                <a:solidFill>
                  <a:schemeClr val="bg1"/>
                </a:solidFill>
              </a:defRPr>
            </a:lvl2pPr>
            <a:lvl3pPr>
              <a:buClr>
                <a:schemeClr val="bg1"/>
              </a:buClr>
              <a:defRPr sz="10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marL="180000" indent="-180000">
              <a:spcBef>
                <a:spcPts val="0"/>
              </a:spcBef>
            </a:pPr>
            <a:r>
              <a:rPr lang="en-GB" altLang="fr-FR" dirty="0" smtClean="0"/>
              <a:t>First level</a:t>
            </a:r>
          </a:p>
          <a:p>
            <a:pPr lvl="1"/>
            <a:r>
              <a:rPr lang="en-US" dirty="0" smtClean="0"/>
              <a:t>Second level</a:t>
            </a:r>
            <a:endParaRPr lang="fr-BE" dirty="0"/>
          </a:p>
        </p:txBody>
      </p:sp>
      <p:grpSp>
        <p:nvGrpSpPr>
          <p:cNvPr id="26" name="Group 290"/>
          <p:cNvGrpSpPr>
            <a:grpSpLocks noChangeAspect="1"/>
          </p:cNvGrpSpPr>
          <p:nvPr userDrawn="1"/>
        </p:nvGrpSpPr>
        <p:grpSpPr bwMode="gray">
          <a:xfrm>
            <a:off x="3957638" y="289375"/>
            <a:ext cx="1465262" cy="1017587"/>
            <a:chOff x="2414" y="272"/>
            <a:chExt cx="1162" cy="807"/>
          </a:xfrm>
        </p:grpSpPr>
        <p:sp>
          <p:nvSpPr>
            <p:cNvPr id="27"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8"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9"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0"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1"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2"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3"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4"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5"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6"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7"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8"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9"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0"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1"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2"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3"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4"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5"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6"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7"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8"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9"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0"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1"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2"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3"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4"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5"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6"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7"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8"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9"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0"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1"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2"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3"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4"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5"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6"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7"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8"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9"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0"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1"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2"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3"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4"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5"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6"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7"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8"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9"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0"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1"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2"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3"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4"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5"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grpSp>
      <p:sp>
        <p:nvSpPr>
          <p:cNvPr id="86" name="Rectangle 85"/>
          <p:cNvSpPr/>
          <p:nvPr userDrawn="1"/>
        </p:nvSpPr>
        <p:spPr bwMode="gray">
          <a:xfrm>
            <a:off x="0" y="6021288"/>
            <a:ext cx="9144000" cy="836711"/>
          </a:xfrm>
          <a:prstGeom prst="rect">
            <a:avLst/>
          </a:prstGeom>
          <a:solidFill>
            <a:srgbClr val="192F7B"/>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dirty="0" smtClean="0">
              <a:ln>
                <a:noFill/>
              </a:ln>
              <a:solidFill>
                <a:srgbClr val="FFD624"/>
              </a:solidFill>
              <a:effectLst/>
              <a:latin typeface="Verdana" panose="020B0604030504040204" pitchFamily="34" charset="0"/>
            </a:endParaRPr>
          </a:p>
        </p:txBody>
      </p:sp>
      <p:pic>
        <p:nvPicPr>
          <p:cNvPr id="88" name="Picture 87"/>
          <p:cNvPicPr>
            <a:picLocks noChangeAspect="1"/>
          </p:cNvPicPr>
          <p:nvPr userDrawn="1"/>
        </p:nvPicPr>
        <p:blipFill>
          <a:blip r:embed="rId2"/>
          <a:stretch>
            <a:fillRect/>
          </a:stretch>
        </p:blipFill>
        <p:spPr bwMode="gray">
          <a:xfrm>
            <a:off x="0" y="6303745"/>
            <a:ext cx="9144000" cy="554254"/>
          </a:xfrm>
          <a:prstGeom prst="rect">
            <a:avLst/>
          </a:prstGeom>
        </p:spPr>
      </p:pic>
      <p:grpSp>
        <p:nvGrpSpPr>
          <p:cNvPr id="90" name="Group 89"/>
          <p:cNvGrpSpPr/>
          <p:nvPr userDrawn="1"/>
        </p:nvGrpSpPr>
        <p:grpSpPr bwMode="gray">
          <a:xfrm>
            <a:off x="467544" y="6317551"/>
            <a:ext cx="7789651" cy="540449"/>
            <a:chOff x="467544" y="6317551"/>
            <a:chExt cx="7789651" cy="540449"/>
          </a:xfrm>
        </p:grpSpPr>
        <p:grpSp>
          <p:nvGrpSpPr>
            <p:cNvPr id="8" name="Group 7"/>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9"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0"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1"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2"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23" name="Picture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4"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25" name="TextBox 24"/>
            <p:cNvSpPr txBox="1"/>
            <p:nvPr userDrawn="1"/>
          </p:nvSpPr>
          <p:spPr bwMode="gray">
            <a:xfrm>
              <a:off x="4208088" y="6433591"/>
              <a:ext cx="729687" cy="307777"/>
            </a:xfrm>
            <a:prstGeom prst="rect">
              <a:avLst/>
            </a:prstGeom>
            <a:noFill/>
          </p:spPr>
          <p:txBody>
            <a:bodyPr wrap="none" rtlCol="0">
              <a:spAutoFit/>
            </a:bodyPr>
            <a:lstStyle/>
            <a:p>
              <a:pPr algn="ctr"/>
              <a:r>
                <a:rPr lang="en-GB" sz="700" b="0" i="1" noProof="0" dirty="0" smtClean="0">
                  <a:solidFill>
                    <a:schemeClr val="bg1"/>
                  </a:solidFill>
                </a:rPr>
                <a:t>Mobility and</a:t>
              </a:r>
            </a:p>
            <a:p>
              <a:pPr algn="ctr"/>
              <a:r>
                <a:rPr lang="en-GB" sz="700" b="0" i="1" noProof="0" dirty="0" smtClean="0">
                  <a:solidFill>
                    <a:schemeClr val="bg1"/>
                  </a:solidFill>
                </a:rPr>
                <a:t>Transport</a:t>
              </a:r>
              <a:endParaRPr lang="en-GB" sz="700" b="0" i="1" noProof="0" dirty="0">
                <a:solidFill>
                  <a:schemeClr val="bg1"/>
                </a:solidFill>
              </a:endParaRPr>
            </a:p>
          </p:txBody>
        </p:sp>
      </p:grpSp>
      <p:sp>
        <p:nvSpPr>
          <p:cNvPr id="89" name="Text Placeholder 9"/>
          <p:cNvSpPr>
            <a:spLocks noGrp="1"/>
          </p:cNvSpPr>
          <p:nvPr>
            <p:ph type="body" sz="quarter" idx="11"/>
          </p:nvPr>
        </p:nvSpPr>
        <p:spPr>
          <a:xfrm>
            <a:off x="395288" y="1484784"/>
            <a:ext cx="8353424" cy="32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0" indent="0" algn="ctr">
              <a:buNone/>
              <a:defRPr lang="nl-BE" sz="1400" b="0" dirty="0">
                <a:solidFill>
                  <a:schemeClr val="bg2"/>
                </a:solidFill>
                <a:latin typeface="+mj-lt"/>
                <a:ea typeface="+mj-ea"/>
                <a:cs typeface="+mj-cs"/>
              </a:defRPr>
            </a:lvl1pPr>
          </a:lstStyle>
          <a:p>
            <a:pPr lvl="0" algn="ctr">
              <a:spcBef>
                <a:spcPct val="50000"/>
              </a:spcBef>
            </a:pPr>
            <a:endParaRPr lang="nl-BE" dirty="0"/>
          </a:p>
        </p:txBody>
      </p:sp>
    </p:spTree>
    <p:extLst>
      <p:ext uri="{BB962C8B-B14F-4D97-AF65-F5344CB8AC3E}">
        <p14:creationId xmlns:p14="http://schemas.microsoft.com/office/powerpoint/2010/main" val="670495396"/>
      </p:ext>
    </p:extLst>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02">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71551" y="1897672"/>
            <a:ext cx="7200900" cy="431800"/>
          </a:xfrm>
        </p:spPr>
        <p:txBody>
          <a:bodyPr/>
          <a:lstStyle/>
          <a:p>
            <a:r>
              <a:rPr lang="en-US" dirty="0" smtClean="0"/>
              <a:t>Click to edit Master title style</a:t>
            </a:r>
            <a:endParaRPr lang="fr-BE" dirty="0"/>
          </a:p>
        </p:txBody>
      </p:sp>
      <p:sp>
        <p:nvSpPr>
          <p:cNvPr id="3" name="Content Placeholder 2"/>
          <p:cNvSpPr>
            <a:spLocks noGrp="1"/>
          </p:cNvSpPr>
          <p:nvPr>
            <p:ph idx="1" hasCustomPrompt="1"/>
          </p:nvPr>
        </p:nvSpPr>
        <p:spPr bwMode="gray">
          <a:xfrm>
            <a:off x="1276829" y="2647937"/>
            <a:ext cx="6895622" cy="3373350"/>
          </a:xfrm>
        </p:spPr>
        <p:txBody>
          <a:bodyPr/>
          <a:lstStyle>
            <a:lvl1pPr marL="182563" indent="-182563">
              <a:spcBef>
                <a:spcPts val="600"/>
              </a:spcBef>
              <a:spcAft>
                <a:spcPts val="1200"/>
              </a:spcAft>
              <a:buClr>
                <a:schemeClr val="bg1"/>
              </a:buClr>
              <a:defRPr sz="1400">
                <a:solidFill>
                  <a:schemeClr val="bg1"/>
                </a:solidFill>
              </a:defRPr>
            </a:lvl1pPr>
            <a:lvl2pPr marL="623888" indent="-166688">
              <a:spcBef>
                <a:spcPts val="600"/>
              </a:spcBef>
              <a:spcAft>
                <a:spcPts val="1200"/>
              </a:spcAft>
              <a:buClr>
                <a:schemeClr val="bg1"/>
              </a:buClr>
              <a:defRPr sz="1400">
                <a:solidFill>
                  <a:schemeClr val="bg1"/>
                </a:solidFill>
              </a:defRPr>
            </a:lvl2pPr>
            <a:lvl3pPr>
              <a:buClr>
                <a:schemeClr val="bg1"/>
              </a:buClr>
              <a:defRPr sz="10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marL="180000" indent="-180000">
              <a:spcBef>
                <a:spcPts val="0"/>
              </a:spcBef>
            </a:pPr>
            <a:r>
              <a:rPr lang="en-GB" altLang="fr-FR" dirty="0" smtClean="0"/>
              <a:t>First level</a:t>
            </a:r>
          </a:p>
          <a:p>
            <a:pPr lvl="1"/>
            <a:r>
              <a:rPr lang="en-US" dirty="0" smtClean="0"/>
              <a:t>Second level</a:t>
            </a:r>
            <a:endParaRPr lang="fr-BE" dirty="0"/>
          </a:p>
        </p:txBody>
      </p:sp>
      <p:grpSp>
        <p:nvGrpSpPr>
          <p:cNvPr id="26" name="Group 290"/>
          <p:cNvGrpSpPr>
            <a:grpSpLocks noChangeAspect="1"/>
          </p:cNvGrpSpPr>
          <p:nvPr userDrawn="1"/>
        </p:nvGrpSpPr>
        <p:grpSpPr bwMode="gray">
          <a:xfrm>
            <a:off x="3957638" y="289375"/>
            <a:ext cx="1465262" cy="1017587"/>
            <a:chOff x="2414" y="272"/>
            <a:chExt cx="1162" cy="807"/>
          </a:xfrm>
        </p:grpSpPr>
        <p:sp>
          <p:nvSpPr>
            <p:cNvPr id="27"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8"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9"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0"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1"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2"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3"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4"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5"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6"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7"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8"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9"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0"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1"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2"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3"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4"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5"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6"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7"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8"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9"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0"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1"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2"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3"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4"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5"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6"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7"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8"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9"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0"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1"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2"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3"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4"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5"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6"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7"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8"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9"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0"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1"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2"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3"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4"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5"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6"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7"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8"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79"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0"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1"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2"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3"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4"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85"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grpSp>
      <p:grpSp>
        <p:nvGrpSpPr>
          <p:cNvPr id="90" name="Group 89"/>
          <p:cNvGrpSpPr/>
          <p:nvPr userDrawn="1"/>
        </p:nvGrpSpPr>
        <p:grpSpPr bwMode="gray">
          <a:xfrm>
            <a:off x="467544" y="6317551"/>
            <a:ext cx="7789651" cy="540449"/>
            <a:chOff x="467544" y="6317551"/>
            <a:chExt cx="7789651" cy="540449"/>
          </a:xfrm>
        </p:grpSpPr>
        <p:grpSp>
          <p:nvGrpSpPr>
            <p:cNvPr id="8" name="Group 7"/>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9"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0"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1"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2"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4"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25" name="TextBox 24"/>
            <p:cNvSpPr txBox="1"/>
            <p:nvPr userDrawn="1"/>
          </p:nvSpPr>
          <p:spPr bwMode="gray">
            <a:xfrm>
              <a:off x="4208088" y="6433591"/>
              <a:ext cx="729687" cy="307777"/>
            </a:xfrm>
            <a:prstGeom prst="rect">
              <a:avLst/>
            </a:prstGeom>
            <a:noFill/>
          </p:spPr>
          <p:txBody>
            <a:bodyPr wrap="none" rtlCol="0">
              <a:spAutoFit/>
            </a:bodyPr>
            <a:lstStyle/>
            <a:p>
              <a:r>
                <a:rPr lang="fr-BE" sz="700" b="0" i="1" dirty="0" err="1" smtClean="0">
                  <a:solidFill>
                    <a:schemeClr val="bg1"/>
                  </a:solidFill>
                </a:rPr>
                <a:t>Mobility</a:t>
              </a:r>
              <a:r>
                <a:rPr lang="fr-BE" sz="700" b="0" i="1" dirty="0" smtClean="0">
                  <a:solidFill>
                    <a:schemeClr val="bg1"/>
                  </a:solidFill>
                </a:rPr>
                <a:t> and</a:t>
              </a:r>
            </a:p>
            <a:p>
              <a:r>
                <a:rPr lang="fr-BE" sz="700" b="0" i="1" dirty="0" smtClean="0">
                  <a:solidFill>
                    <a:schemeClr val="bg1"/>
                  </a:solidFill>
                </a:rPr>
                <a:t>Transport</a:t>
              </a:r>
              <a:endParaRPr lang="fr-BE" sz="700" b="0" i="1" dirty="0">
                <a:solidFill>
                  <a:schemeClr val="bg1"/>
                </a:solidFill>
              </a:endParaRPr>
            </a:p>
          </p:txBody>
        </p:sp>
      </p:grpSp>
      <p:pic>
        <p:nvPicPr>
          <p:cNvPr id="4" name="Picture 3"/>
          <p:cNvPicPr>
            <a:picLocks noChangeAspect="1"/>
          </p:cNvPicPr>
          <p:nvPr userDrawn="1"/>
        </p:nvPicPr>
        <p:blipFill>
          <a:blip r:embed="rId3"/>
          <a:stretch>
            <a:fillRect/>
          </a:stretch>
        </p:blipFill>
        <p:spPr bwMode="gray">
          <a:xfrm>
            <a:off x="0" y="3212976"/>
            <a:ext cx="9144000" cy="2940162"/>
          </a:xfrm>
          <a:prstGeom prst="rect">
            <a:avLst/>
          </a:prstGeom>
        </p:spPr>
      </p:pic>
      <p:sp>
        <p:nvSpPr>
          <p:cNvPr id="86" name="Text Placeholder 9"/>
          <p:cNvSpPr>
            <a:spLocks noGrp="1"/>
          </p:cNvSpPr>
          <p:nvPr>
            <p:ph type="body" sz="quarter" idx="11"/>
          </p:nvPr>
        </p:nvSpPr>
        <p:spPr>
          <a:xfrm>
            <a:off x="395288" y="1484784"/>
            <a:ext cx="8353424" cy="32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0" indent="0" algn="ctr">
              <a:buNone/>
              <a:defRPr lang="nl-BE" sz="1400" b="0" dirty="0">
                <a:solidFill>
                  <a:schemeClr val="bg2"/>
                </a:solidFill>
                <a:latin typeface="+mj-lt"/>
                <a:ea typeface="+mj-ea"/>
                <a:cs typeface="+mj-cs"/>
              </a:defRPr>
            </a:lvl1pPr>
          </a:lstStyle>
          <a:p>
            <a:pPr lvl="0" algn="ctr">
              <a:spcBef>
                <a:spcPct val="50000"/>
              </a:spcBef>
            </a:pPr>
            <a:endParaRPr lang="nl-BE" dirty="0"/>
          </a:p>
        </p:txBody>
      </p:sp>
    </p:spTree>
    <p:extLst>
      <p:ext uri="{BB962C8B-B14F-4D97-AF65-F5344CB8AC3E}">
        <p14:creationId xmlns:p14="http://schemas.microsoft.com/office/powerpoint/2010/main" val="1029410785"/>
      </p:ext>
    </p:extLst>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17A96E6-2DFF-4141-BDE8-67027A4B60A1}" type="slidenum">
              <a:rPr lang="en-GB"/>
              <a:pPr/>
              <a:t>‹#›</a:t>
            </a:fld>
            <a:endParaRPr lang="en-GB" dirty="0"/>
          </a:p>
        </p:txBody>
      </p:sp>
      <p:grpSp>
        <p:nvGrpSpPr>
          <p:cNvPr id="7" name="Group 290"/>
          <p:cNvGrpSpPr>
            <a:grpSpLocks noChangeAspect="1"/>
          </p:cNvGrpSpPr>
          <p:nvPr userDrawn="1"/>
        </p:nvGrpSpPr>
        <p:grpSpPr bwMode="gray">
          <a:xfrm>
            <a:off x="3957638" y="289375"/>
            <a:ext cx="1465262" cy="1017587"/>
            <a:chOff x="2414" y="272"/>
            <a:chExt cx="1162" cy="807"/>
          </a:xfrm>
        </p:grpSpPr>
        <p:sp>
          <p:nvSpPr>
            <p:cNvPr id="8"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9"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0"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1"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2"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3"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4"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5"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6"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7"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8"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19"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0"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1"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2"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3"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4"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5"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6"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7"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8"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29"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0"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1"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2"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3"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4"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5"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6"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7"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8"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39"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0"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1"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2"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3"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4"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5"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6"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7"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8"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49"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0"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1"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2"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3"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4"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5"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6"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7"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8"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59"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0"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1"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2"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3"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4"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5"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sp>
          <p:nvSpPr>
            <p:cNvPr id="66"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a:p>
          </p:txBody>
        </p:sp>
      </p:grpSp>
    </p:spTree>
    <p:extLst>
      <p:ext uri="{BB962C8B-B14F-4D97-AF65-F5344CB8AC3E}">
        <p14:creationId xmlns:p14="http://schemas.microsoft.com/office/powerpoint/2010/main" val="36315170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70" name="Rectangle 289"/>
          <p:cNvSpPr>
            <a:spLocks noChangeArrowheads="1"/>
          </p:cNvSpPr>
          <p:nvPr userDrawn="1"/>
        </p:nvSpPr>
        <p:spPr bwMode="gray">
          <a:xfrm flipV="1">
            <a:off x="0" y="1011238"/>
            <a:ext cx="9144000" cy="8394426"/>
          </a:xfrm>
          <a:prstGeom prst="rect">
            <a:avLst/>
          </a:prstGeom>
          <a:gradFill flip="none" rotWithShape="1">
            <a:gsLst>
              <a:gs pos="0">
                <a:schemeClr val="bg2"/>
              </a:gs>
              <a:gs pos="25000">
                <a:schemeClr val="accent1"/>
              </a:gs>
              <a:gs pos="75000">
                <a:schemeClr val="tx2"/>
              </a:gs>
              <a:gs pos="100000">
                <a:schemeClr val="tx2">
                  <a:lumMod val="75000"/>
                </a:schemeClr>
              </a:gs>
            </a:gsLst>
            <a:path path="circle">
              <a:fillToRect l="50000" t="50000" r="50000" b="50000"/>
            </a:path>
            <a:tileRect/>
          </a:gradFill>
          <a:ln>
            <a:noFill/>
          </a:ln>
          <a:effectLst/>
        </p:spPr>
        <p:txBody>
          <a:bodyPr wrap="none" anchor="ctr"/>
          <a:lstStyle/>
          <a:p>
            <a:endParaRPr lang="fr-BE"/>
          </a:p>
        </p:txBody>
      </p:sp>
      <p:sp>
        <p:nvSpPr>
          <p:cNvPr id="1026" name="Rectangle 2"/>
          <p:cNvSpPr>
            <a:spLocks noGrp="1" noChangeArrowheads="1"/>
          </p:cNvSpPr>
          <p:nvPr>
            <p:ph type="title"/>
          </p:nvPr>
        </p:nvSpPr>
        <p:spPr bwMode="gray">
          <a:xfrm>
            <a:off x="395288" y="1628775"/>
            <a:ext cx="83534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fr-BE" altLang="fr-FR" dirty="0" smtClean="0"/>
              <a:t>Second </a:t>
            </a:r>
            <a:r>
              <a:rPr lang="fr-BE" altLang="fr-FR" dirty="0" err="1" smtClean="0"/>
              <a:t>level</a:t>
            </a:r>
            <a:r>
              <a:rPr lang="en-GB" altLang="fr-FR" dirty="0" smtClean="0"/>
              <a:t> </a:t>
            </a:r>
            <a:r>
              <a:rPr lang="en-GB" altLang="fr-FR" dirty="0" err="1" smtClean="0"/>
              <a:t>hird</a:t>
            </a:r>
            <a:r>
              <a:rPr lang="en-GB" altLang="fr-FR" dirty="0" smtClean="0"/>
              <a:t> level Fourth level</a:t>
            </a:r>
          </a:p>
        </p:txBody>
      </p:sp>
      <p:sp>
        <p:nvSpPr>
          <p:cNvPr id="1027" name="Rectangle 3"/>
          <p:cNvSpPr>
            <a:spLocks noGrp="1" noChangeArrowheads="1"/>
          </p:cNvSpPr>
          <p:nvPr>
            <p:ph type="body" idx="1"/>
          </p:nvPr>
        </p:nvSpPr>
        <p:spPr bwMode="gray">
          <a:xfrm>
            <a:off x="287338" y="2172300"/>
            <a:ext cx="8461375"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fr-FR" smtClean="0"/>
              <a:t>Et dolor fragum</a:t>
            </a:r>
            <a:endParaRPr lang="en-GB" altLang="fr-FR" smtClean="0"/>
          </a:p>
        </p:txBody>
      </p:sp>
      <p:sp>
        <p:nvSpPr>
          <p:cNvPr id="28" name="Rectangle 27"/>
          <p:cNvSpPr/>
          <p:nvPr userDrawn="1"/>
        </p:nvSpPr>
        <p:spPr bwMode="gray">
          <a:xfrm>
            <a:off x="-188913" y="6862657"/>
            <a:ext cx="9585449" cy="2625772"/>
          </a:xfrm>
          <a:prstGeom prst="rect">
            <a:avLst/>
          </a:prstGeom>
          <a:solidFill>
            <a:srgbClr val="C0C0C0"/>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smtClean="0">
              <a:ln>
                <a:noFill/>
              </a:ln>
              <a:solidFill>
                <a:srgbClr val="FFD624"/>
              </a:solidFill>
              <a:effectLst/>
              <a:latin typeface="Verdana" panose="020B0604030504040204" pitchFamily="34" charset="0"/>
            </a:endParaRPr>
          </a:p>
        </p:txBody>
      </p:sp>
      <p:sp>
        <p:nvSpPr>
          <p:cNvPr id="225" name="Rectangle 224"/>
          <p:cNvSpPr/>
          <p:nvPr userDrawn="1"/>
        </p:nvSpPr>
        <p:spPr bwMode="gray">
          <a:xfrm>
            <a:off x="-285731" y="-2653156"/>
            <a:ext cx="9585449" cy="2625772"/>
          </a:xfrm>
          <a:prstGeom prst="rect">
            <a:avLst/>
          </a:prstGeom>
          <a:solidFill>
            <a:srgbClr val="E2E2E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smtClean="0">
              <a:ln>
                <a:noFill/>
              </a:ln>
              <a:solidFill>
                <a:srgbClr val="FFD624"/>
              </a:solidFill>
              <a:effectLst/>
              <a:latin typeface="Verdan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61" r:id="rId3"/>
    <p:sldLayoutId id="2147483663" r:id="rId4"/>
  </p:sldLayoutIdLst>
  <p:transition spd="slow">
    <p:wipe dir="d"/>
  </p:transition>
  <p:timing>
    <p:tnLst>
      <p:par>
        <p:cTn id="1" dur="indefinite" restart="never" nodeType="tmRoot"/>
      </p:par>
    </p:tnLst>
  </p:timing>
  <p:txStyles>
    <p:titleStyle>
      <a:lvl1pPr algn="l" rtl="0" fontAlgn="base">
        <a:spcBef>
          <a:spcPct val="50000"/>
        </a:spcBef>
        <a:spcAft>
          <a:spcPct val="0"/>
        </a:spcAft>
        <a:defRPr sz="2400" b="1" kern="1200">
          <a:solidFill>
            <a:schemeClr val="accent6"/>
          </a:solidFill>
          <a:latin typeface="+mj-lt"/>
          <a:ea typeface="+mj-ea"/>
          <a:cs typeface="+mj-cs"/>
        </a:defRPr>
      </a:lvl1pPr>
      <a:lvl2pPr algn="l" rtl="0" fontAlgn="base">
        <a:spcBef>
          <a:spcPct val="50000"/>
        </a:spcBef>
        <a:spcAft>
          <a:spcPct val="0"/>
        </a:spcAft>
        <a:defRPr sz="2400" b="1">
          <a:solidFill>
            <a:schemeClr val="tx2"/>
          </a:solidFill>
          <a:latin typeface="Verdana" panose="020B0604030504040204" pitchFamily="34" charset="0"/>
        </a:defRPr>
      </a:lvl2pPr>
      <a:lvl3pPr algn="l" rtl="0" fontAlgn="base">
        <a:spcBef>
          <a:spcPct val="50000"/>
        </a:spcBef>
        <a:spcAft>
          <a:spcPct val="0"/>
        </a:spcAft>
        <a:defRPr sz="2400" b="1">
          <a:solidFill>
            <a:schemeClr val="tx2"/>
          </a:solidFill>
          <a:latin typeface="Verdana" panose="020B0604030504040204" pitchFamily="34" charset="0"/>
        </a:defRPr>
      </a:lvl3pPr>
      <a:lvl4pPr algn="l" rtl="0" fontAlgn="base">
        <a:spcBef>
          <a:spcPct val="50000"/>
        </a:spcBef>
        <a:spcAft>
          <a:spcPct val="0"/>
        </a:spcAft>
        <a:defRPr sz="2400" b="1">
          <a:solidFill>
            <a:schemeClr val="tx2"/>
          </a:solidFill>
          <a:latin typeface="Verdana" panose="020B0604030504040204" pitchFamily="34" charset="0"/>
        </a:defRPr>
      </a:lvl4pPr>
      <a:lvl5pPr algn="l" rtl="0" fontAlgn="base">
        <a:spcBef>
          <a:spcPct val="50000"/>
        </a:spcBef>
        <a:spcAft>
          <a:spcPct val="0"/>
        </a:spcAft>
        <a:defRPr sz="2400" b="1">
          <a:solidFill>
            <a:schemeClr val="tx2"/>
          </a:solidFill>
          <a:latin typeface="Verdana" panose="020B0604030504040204" pitchFamily="34" charset="0"/>
        </a:defRPr>
      </a:lvl5pPr>
      <a:lvl6pPr marL="457200" algn="l" rtl="0" fontAlgn="base">
        <a:spcBef>
          <a:spcPct val="50000"/>
        </a:spcBef>
        <a:spcAft>
          <a:spcPct val="0"/>
        </a:spcAft>
        <a:defRPr sz="2400" b="1">
          <a:solidFill>
            <a:schemeClr val="tx2"/>
          </a:solidFill>
          <a:latin typeface="Verdana" panose="020B0604030504040204" pitchFamily="34" charset="0"/>
        </a:defRPr>
      </a:lvl6pPr>
      <a:lvl7pPr marL="914400" algn="l" rtl="0" fontAlgn="base">
        <a:spcBef>
          <a:spcPct val="50000"/>
        </a:spcBef>
        <a:spcAft>
          <a:spcPct val="0"/>
        </a:spcAft>
        <a:defRPr sz="2400" b="1">
          <a:solidFill>
            <a:schemeClr val="tx2"/>
          </a:solidFill>
          <a:latin typeface="Verdana" panose="020B0604030504040204" pitchFamily="34" charset="0"/>
        </a:defRPr>
      </a:lvl7pPr>
      <a:lvl8pPr marL="1371600" algn="l" rtl="0" fontAlgn="base">
        <a:spcBef>
          <a:spcPct val="50000"/>
        </a:spcBef>
        <a:spcAft>
          <a:spcPct val="0"/>
        </a:spcAft>
        <a:defRPr sz="2400" b="1">
          <a:solidFill>
            <a:schemeClr val="tx2"/>
          </a:solidFill>
          <a:latin typeface="Verdana" panose="020B0604030504040204" pitchFamily="34" charset="0"/>
        </a:defRPr>
      </a:lvl8pPr>
      <a:lvl9pPr marL="1828800" algn="l" rtl="0" fontAlgn="base">
        <a:spcBef>
          <a:spcPct val="50000"/>
        </a:spcBef>
        <a:spcAft>
          <a:spcPct val="0"/>
        </a:spcAft>
        <a:defRPr sz="2400" b="1">
          <a:solidFill>
            <a:schemeClr val="tx2"/>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tx2"/>
        </a:buClr>
        <a:buChar char="•"/>
        <a:defRPr sz="2400" kern="1200">
          <a:solidFill>
            <a:schemeClr val="bg1"/>
          </a:solidFill>
          <a:latin typeface="+mn-lt"/>
          <a:ea typeface="+mn-ea"/>
          <a:cs typeface="+mn-cs"/>
        </a:defRPr>
      </a:lvl1pPr>
      <a:lvl2pPr marL="873125" indent="-415925" algn="l" rtl="0" eaLnBrk="0" fontAlgn="base" hangingPunct="0">
        <a:spcBef>
          <a:spcPct val="20000"/>
        </a:spcBef>
        <a:spcAft>
          <a:spcPct val="0"/>
        </a:spcAft>
        <a:buClr>
          <a:schemeClr val="tx2"/>
        </a:buClr>
        <a:buChar char="•"/>
        <a:defRPr sz="2400" kern="1200">
          <a:solidFill>
            <a:schemeClr val="tx2"/>
          </a:solidFill>
          <a:latin typeface="+mn-lt"/>
          <a:ea typeface="+mn-ea"/>
          <a:cs typeface="+mn-cs"/>
        </a:defRPr>
      </a:lvl2pPr>
      <a:lvl3pPr marL="1301750" indent="-228600" algn="l" rtl="0" eaLnBrk="0" fontAlgn="base" hangingPunct="0">
        <a:spcBef>
          <a:spcPct val="20000"/>
        </a:spcBef>
        <a:spcAft>
          <a:spcPct val="0"/>
        </a:spcAft>
        <a:defRPr sz="1400" kern="1200">
          <a:solidFill>
            <a:schemeClr val="tx2"/>
          </a:solidFill>
          <a:latin typeface="+mn-lt"/>
          <a:ea typeface="+mn-ea"/>
          <a:cs typeface="+mn-cs"/>
        </a:defRPr>
      </a:lvl3pPr>
      <a:lvl4pPr marL="1654175" indent="-173038" algn="l" rtl="0" fontAlgn="base">
        <a:spcBef>
          <a:spcPct val="20000"/>
        </a:spcBef>
        <a:spcAft>
          <a:spcPct val="0"/>
        </a:spcAft>
        <a:buClr>
          <a:schemeClr val="hlink"/>
        </a:buClr>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2016125" indent="-182563" algn="l" rtl="0" fontAlgn="base">
        <a:spcBef>
          <a:spcPct val="20000"/>
        </a:spcBef>
        <a:spcAft>
          <a:spcPct val="0"/>
        </a:spcAft>
        <a:buClr>
          <a:schemeClr val="hlink"/>
        </a:buClr>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8" name="Rectangle 10"/>
          <p:cNvSpPr>
            <a:spLocks noGrp="1" noChangeArrowheads="1"/>
          </p:cNvSpPr>
          <p:nvPr>
            <p:ph type="body" sz="quarter" idx="10"/>
          </p:nvPr>
        </p:nvSpPr>
        <p:spPr>
          <a:xfrm>
            <a:off x="323528" y="2780928"/>
            <a:ext cx="8569449" cy="2775730"/>
          </a:xfrm>
        </p:spPr>
        <p:txBody>
          <a:bodyPr/>
          <a:lstStyle/>
          <a:p>
            <a:r>
              <a:rPr lang="en-GB" sz="4000" dirty="0" smtClean="0"/>
              <a:t>Multimodality Year 2018</a:t>
            </a:r>
          </a:p>
          <a:p>
            <a:endParaRPr lang="en-GB" altLang="de-DE" sz="2000" dirty="0" smtClean="0">
              <a:solidFill>
                <a:srgbClr val="FFCC00"/>
              </a:solidFill>
            </a:endParaRPr>
          </a:p>
          <a:p>
            <a:r>
              <a:rPr lang="en-GB" altLang="de-DE" sz="2000" dirty="0" smtClean="0">
                <a:solidFill>
                  <a:srgbClr val="FFCC00"/>
                </a:solidFill>
              </a:rPr>
              <a:t> Platform of Railway Infrastructure Managers in Europe (PRIME)</a:t>
            </a:r>
          </a:p>
          <a:p>
            <a:r>
              <a:rPr lang="en-GB" altLang="de-DE" sz="2000" dirty="0">
                <a:solidFill>
                  <a:srgbClr val="FFCC00"/>
                </a:solidFill>
              </a:rPr>
              <a:t>11</a:t>
            </a:r>
            <a:r>
              <a:rPr lang="en-GB" altLang="de-DE" sz="2000" baseline="30000" dirty="0">
                <a:solidFill>
                  <a:srgbClr val="FFCC00"/>
                </a:solidFill>
              </a:rPr>
              <a:t>th</a:t>
            </a:r>
            <a:r>
              <a:rPr lang="en-GB" altLang="de-DE" sz="2000" dirty="0">
                <a:solidFill>
                  <a:srgbClr val="FFCC00"/>
                </a:solidFill>
              </a:rPr>
              <a:t> Plenary Meeting, 16 November 2017</a:t>
            </a:r>
            <a:br>
              <a:rPr lang="en-GB" altLang="de-DE" sz="2000" dirty="0">
                <a:solidFill>
                  <a:srgbClr val="FFCC00"/>
                </a:solidFill>
              </a:rPr>
            </a:br>
            <a:r>
              <a:rPr lang="fr-BE" sz="4800" dirty="0"/>
              <a:t/>
            </a:r>
            <a:br>
              <a:rPr lang="fr-BE" sz="4800" dirty="0"/>
            </a:br>
            <a:endParaRPr lang="en-GB" altLang="fr-FR" dirty="0"/>
          </a:p>
        </p:txBody>
      </p:sp>
      <p:sp>
        <p:nvSpPr>
          <p:cNvPr id="3" name="TextBox 1"/>
          <p:cNvSpPr txBox="1">
            <a:spLocks noChangeArrowheads="1"/>
          </p:cNvSpPr>
          <p:nvPr/>
        </p:nvSpPr>
        <p:spPr bwMode="auto">
          <a:xfrm>
            <a:off x="467544" y="5556658"/>
            <a:ext cx="61928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b="1" dirty="0" smtClean="0">
                <a:solidFill>
                  <a:schemeClr val="bg1"/>
                </a:solidFill>
              </a:rPr>
              <a:t>DG MOVE</a:t>
            </a:r>
            <a:endParaRPr lang="en-GB"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51520" y="1700808"/>
            <a:ext cx="8574534" cy="1079376"/>
          </a:xfrm>
        </p:spPr>
        <p:txBody>
          <a:bodyPr/>
          <a:lstStyle/>
          <a:p>
            <a:pPr marL="342900" indent="-342900" algn="ctr" defTabSz="449263" eaLnBrk="1" hangingPunct="1">
              <a:lnSpc>
                <a:spcPct val="95000"/>
              </a:lnSpc>
              <a:spcBef>
                <a:spcPts val="3000"/>
              </a:spcBef>
              <a:spcAft>
                <a:spcPts val="1200"/>
              </a:spcAft>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fr-BE" altLang="de-DE" kern="1200" dirty="0" smtClean="0">
                <a:solidFill>
                  <a:srgbClr val="92D050"/>
                </a:solidFill>
                <a:ea typeface="Microsoft YaHei" pitchFamily="32" charset="-122"/>
                <a:cs typeface="+mn-cs"/>
              </a:rPr>
              <a:t>Main obstacles to a multimodal transport system </a:t>
            </a:r>
            <a:r>
              <a:rPr lang="fr-BE" altLang="de-DE" sz="2400" dirty="0" smtClean="0">
                <a:solidFill>
                  <a:srgbClr val="92D050"/>
                </a:solidFill>
                <a:ea typeface="Microsoft YaHei" pitchFamily="34" charset="-122"/>
              </a:rPr>
              <a:t/>
            </a:r>
            <a:br>
              <a:rPr lang="fr-BE" altLang="de-DE" sz="2400" dirty="0" smtClean="0">
                <a:solidFill>
                  <a:srgbClr val="92D050"/>
                </a:solidFill>
                <a:ea typeface="Microsoft YaHei" pitchFamily="34" charset="-122"/>
              </a:rPr>
            </a:br>
            <a:endParaRPr lang="en-GB" altLang="de-DE" sz="2400" dirty="0" smtClean="0">
              <a:solidFill>
                <a:srgbClr val="92D050"/>
              </a:solidFill>
              <a:ea typeface="Microsoft YaHei" pitchFamily="34" charset="-122"/>
            </a:endParaRPr>
          </a:p>
        </p:txBody>
      </p:sp>
      <p:sp>
        <p:nvSpPr>
          <p:cNvPr id="7171" name="Rectangle 3"/>
          <p:cNvSpPr>
            <a:spLocks noGrp="1" noChangeArrowheads="1"/>
          </p:cNvSpPr>
          <p:nvPr>
            <p:ph type="body" idx="1"/>
          </p:nvPr>
        </p:nvSpPr>
        <p:spPr>
          <a:xfrm>
            <a:off x="683018" y="2636912"/>
            <a:ext cx="7345366" cy="3240360"/>
          </a:xfrm>
        </p:spPr>
        <p:txBody>
          <a:bodyPr/>
          <a:lstStyle/>
          <a:p>
            <a:pPr lvl="1"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Poor technical and administrative interoperability between </a:t>
            </a:r>
            <a:r>
              <a:rPr lang="en-GB" altLang="de-DE" sz="2000" dirty="0" smtClean="0">
                <a:solidFill>
                  <a:schemeClr val="bg1"/>
                </a:solidFill>
                <a:ea typeface="Microsoft YaHei" pitchFamily="34" charset="-122"/>
                <a:cs typeface="Arial" charset="0"/>
              </a:rPr>
              <a:t>countries and modes</a:t>
            </a:r>
          </a:p>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Additional costs and risks </a:t>
            </a:r>
          </a:p>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Lack of transhipment facilities</a:t>
            </a:r>
          </a:p>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dirty="0" smtClean="0">
                <a:solidFill>
                  <a:schemeClr val="bg1"/>
                </a:solidFill>
                <a:ea typeface="Microsoft YaHei" pitchFamily="34" charset="-122"/>
                <a:cs typeface="Arial" charset="0"/>
              </a:rPr>
              <a:t>No level playing field</a:t>
            </a:r>
            <a:endParaRPr lang="en-GB" altLang="de-DE" sz="2000" b="0" kern="1200" dirty="0" smtClean="0">
              <a:solidFill>
                <a:schemeClr val="bg1"/>
              </a:solidFill>
              <a:ea typeface="Microsoft YaHei" pitchFamily="34" charset="-122"/>
              <a:cs typeface="Arial" charset="0"/>
            </a:endParaRPr>
          </a:p>
          <a:p>
            <a:pPr marL="0" lvl="1">
              <a:buClr>
                <a:srgbClr val="003399"/>
              </a:buClr>
              <a:buSzPct val="120000"/>
              <a:buFont typeface="Arial" panose="020B0604020202020204" pitchFamily="34" charset="0"/>
              <a:buChar char="•"/>
              <a:defRPr/>
            </a:pPr>
            <a:endParaRPr lang="en-US" altLang="de-DE" sz="2000" dirty="0" smtClean="0">
              <a:solidFill>
                <a:srgbClr val="003399"/>
              </a:solidFill>
            </a:endParaRPr>
          </a:p>
          <a:p>
            <a:pPr marL="0" lvl="1">
              <a:buClr>
                <a:srgbClr val="003399"/>
              </a:buClr>
              <a:buSzPct val="150000"/>
              <a:buFont typeface="Arial" panose="020B0604020202020204" pitchFamily="34" charset="0"/>
              <a:buChar char="•"/>
              <a:defRPr/>
            </a:pPr>
            <a:endParaRPr lang="en-US" altLang="de-DE" dirty="0" smtClean="0">
              <a:solidFill>
                <a:srgbClr val="0033CC"/>
              </a:solidFill>
            </a:endParaRPr>
          </a:p>
        </p:txBody>
      </p:sp>
      <p:grpSp>
        <p:nvGrpSpPr>
          <p:cNvPr id="5" name="Group 4"/>
          <p:cNvGrpSpPr/>
          <p:nvPr/>
        </p:nvGrpSpPr>
        <p:grpSpPr>
          <a:xfrm>
            <a:off x="467544" y="6317551"/>
            <a:ext cx="7789651" cy="540449"/>
            <a:chOff x="467544" y="6317551"/>
            <a:chExt cx="7789651" cy="540449"/>
          </a:xfrm>
        </p:grpSpPr>
        <p:grpSp>
          <p:nvGrpSpPr>
            <p:cNvPr id="6" name="Group 5"/>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0"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1"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2"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3"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8"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9" name="TextBox 8"/>
            <p:cNvSpPr txBox="1"/>
            <p:nvPr userDrawn="1"/>
          </p:nvSpPr>
          <p:spPr bwMode="gray">
            <a:xfrm>
              <a:off x="4208088" y="6433591"/>
              <a:ext cx="729687" cy="307777"/>
            </a:xfrm>
            <a:prstGeom prst="rect">
              <a:avLst/>
            </a:prstGeom>
            <a:noFill/>
          </p:spPr>
          <p:txBody>
            <a:bodyPr wrap="none" rtlCol="0">
              <a:spAutoFit/>
            </a:bodyPr>
            <a:lstStyle/>
            <a:p>
              <a:pPr algn="ctr"/>
              <a:r>
                <a:rPr lang="fr-BE" sz="700" b="0" i="1" dirty="0" err="1" smtClean="0">
                  <a:solidFill>
                    <a:schemeClr val="bg1"/>
                  </a:solidFill>
                </a:rPr>
                <a:t>Mobility</a:t>
              </a:r>
              <a:r>
                <a:rPr lang="fr-BE" sz="700" b="0" i="1" dirty="0" smtClean="0">
                  <a:solidFill>
                    <a:schemeClr val="bg1"/>
                  </a:solidFill>
                </a:rPr>
                <a:t> and</a:t>
              </a:r>
            </a:p>
            <a:p>
              <a:pPr algn="ctr"/>
              <a:r>
                <a:rPr lang="fr-BE" sz="700" b="0" i="1" dirty="0" smtClean="0">
                  <a:solidFill>
                    <a:schemeClr val="bg1"/>
                  </a:solidFill>
                </a:rPr>
                <a:t>Transport</a:t>
              </a:r>
              <a:endParaRPr lang="fr-BE" sz="700" b="0" i="1" dirty="0">
                <a:solidFill>
                  <a:schemeClr val="bg1"/>
                </a:solidFill>
              </a:endParaRPr>
            </a:p>
          </p:txBody>
        </p:sp>
      </p:grpSp>
    </p:spTree>
    <p:extLst>
      <p:ext uri="{BB962C8B-B14F-4D97-AF65-F5344CB8AC3E}">
        <p14:creationId xmlns:p14="http://schemas.microsoft.com/office/powerpoint/2010/main" val="23082537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51520" y="1700808"/>
            <a:ext cx="8574534" cy="1079376"/>
          </a:xfrm>
        </p:spPr>
        <p:txBody>
          <a:bodyPr/>
          <a:lstStyle/>
          <a:p>
            <a:pPr marL="342900" indent="-342900" algn="ctr" defTabSz="449263" eaLnBrk="1" hangingPunct="1">
              <a:lnSpc>
                <a:spcPct val="95000"/>
              </a:lnSpc>
              <a:spcBef>
                <a:spcPts val="3000"/>
              </a:spcBef>
              <a:spcAft>
                <a:spcPts val="1200"/>
              </a:spcAft>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fr-BE" altLang="de-DE" sz="2400" dirty="0" err="1" smtClean="0">
                <a:solidFill>
                  <a:srgbClr val="92D050"/>
                </a:solidFill>
                <a:ea typeface="Microsoft YaHei" pitchFamily="34" charset="-122"/>
              </a:rPr>
              <a:t>Why</a:t>
            </a:r>
            <a:r>
              <a:rPr lang="fr-BE" altLang="de-DE" sz="2400" dirty="0" smtClean="0">
                <a:solidFill>
                  <a:srgbClr val="92D050"/>
                </a:solidFill>
                <a:ea typeface="Microsoft YaHei" pitchFamily="34" charset="-122"/>
              </a:rPr>
              <a:t> EU action?</a:t>
            </a:r>
            <a:br>
              <a:rPr lang="fr-BE" altLang="de-DE" sz="2400" dirty="0" smtClean="0">
                <a:solidFill>
                  <a:srgbClr val="92D050"/>
                </a:solidFill>
                <a:ea typeface="Microsoft YaHei" pitchFamily="34" charset="-122"/>
              </a:rPr>
            </a:br>
            <a:endParaRPr lang="en-GB" altLang="de-DE" sz="2400" dirty="0" smtClean="0">
              <a:solidFill>
                <a:srgbClr val="92D050"/>
              </a:solidFill>
              <a:ea typeface="Microsoft YaHei" pitchFamily="34" charset="-122"/>
            </a:endParaRPr>
          </a:p>
        </p:txBody>
      </p:sp>
      <p:sp>
        <p:nvSpPr>
          <p:cNvPr id="7171" name="Rectangle 3"/>
          <p:cNvSpPr>
            <a:spLocks noGrp="1" noChangeArrowheads="1"/>
          </p:cNvSpPr>
          <p:nvPr>
            <p:ph type="body" idx="1"/>
          </p:nvPr>
        </p:nvSpPr>
        <p:spPr>
          <a:xfrm>
            <a:off x="179513" y="2327490"/>
            <a:ext cx="4608511" cy="4125697"/>
          </a:xfrm>
        </p:spPr>
        <p:txBody>
          <a:bodyPr/>
          <a:lstStyle/>
          <a:p>
            <a:pPr marL="622300" lvl="1" indent="-444500" defTabSz="449263" eaLnBrk="1" hangingPunct="1">
              <a:lnSpc>
                <a:spcPct val="95000"/>
              </a:lnSpc>
              <a:spcBef>
                <a:spcPts val="1200"/>
              </a:spcBef>
              <a:spcAft>
                <a:spcPts val="1200"/>
              </a:spcAft>
              <a:buClr>
                <a:schemeClr val="bg1"/>
              </a:buClr>
              <a:buSzPct val="100000"/>
              <a:tabLst>
                <a:tab pos="350838"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To make better use of existing capacities</a:t>
            </a:r>
            <a:endParaRPr lang="en-GB" altLang="de-DE" sz="2000" dirty="0" smtClean="0">
              <a:solidFill>
                <a:schemeClr val="bg1"/>
              </a:solidFill>
              <a:ea typeface="Microsoft YaHei" pitchFamily="34" charset="-122"/>
              <a:cs typeface="Arial" charset="0"/>
            </a:endParaRPr>
          </a:p>
          <a:p>
            <a:pPr marL="619125" lvl="1"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dirty="0" smtClean="0">
                <a:solidFill>
                  <a:schemeClr val="bg1"/>
                </a:solidFill>
                <a:ea typeface="Microsoft YaHei" pitchFamily="34" charset="-122"/>
                <a:cs typeface="Arial" charset="0"/>
              </a:rPr>
              <a:t>To provide greater redundancy and resilience of the </a:t>
            </a:r>
            <a:r>
              <a:rPr lang="en-GB" altLang="de-DE" sz="2000" b="0" kern="1200" dirty="0" smtClean="0">
                <a:solidFill>
                  <a:schemeClr val="bg1"/>
                </a:solidFill>
                <a:ea typeface="Microsoft YaHei" pitchFamily="34" charset="-122"/>
                <a:cs typeface="Arial" charset="0"/>
              </a:rPr>
              <a:t> transport network</a:t>
            </a:r>
          </a:p>
          <a:p>
            <a:pPr marL="619125" lvl="1"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To foster additional efforts in transport to meet COP21 targets</a:t>
            </a:r>
            <a:endParaRPr lang="en-US" altLang="de-DE" sz="2000" dirty="0" smtClean="0">
              <a:solidFill>
                <a:srgbClr val="003399"/>
              </a:solidFill>
            </a:endParaRPr>
          </a:p>
          <a:p>
            <a:pPr marL="0" lvl="1">
              <a:buClr>
                <a:srgbClr val="003399"/>
              </a:buClr>
              <a:buSzPct val="150000"/>
              <a:buFont typeface="Arial" panose="020B0604020202020204" pitchFamily="34" charset="0"/>
              <a:buChar char="•"/>
              <a:defRPr/>
            </a:pPr>
            <a:endParaRPr lang="en-US" altLang="de-DE" dirty="0" smtClean="0">
              <a:solidFill>
                <a:srgbClr val="0033CC"/>
              </a:solidFill>
            </a:endParaRPr>
          </a:p>
        </p:txBody>
      </p:sp>
      <p:grpSp>
        <p:nvGrpSpPr>
          <p:cNvPr id="5" name="Group 4"/>
          <p:cNvGrpSpPr/>
          <p:nvPr/>
        </p:nvGrpSpPr>
        <p:grpSpPr>
          <a:xfrm>
            <a:off x="467544" y="6317551"/>
            <a:ext cx="7789651" cy="540449"/>
            <a:chOff x="467544" y="6317551"/>
            <a:chExt cx="7789651" cy="540449"/>
          </a:xfrm>
        </p:grpSpPr>
        <p:grpSp>
          <p:nvGrpSpPr>
            <p:cNvPr id="6" name="Group 5"/>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0"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1"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2"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3"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8"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9" name="TextBox 8"/>
            <p:cNvSpPr txBox="1"/>
            <p:nvPr userDrawn="1"/>
          </p:nvSpPr>
          <p:spPr bwMode="gray">
            <a:xfrm>
              <a:off x="4208088" y="6433591"/>
              <a:ext cx="729687" cy="307777"/>
            </a:xfrm>
            <a:prstGeom prst="rect">
              <a:avLst/>
            </a:prstGeom>
            <a:noFill/>
          </p:spPr>
          <p:txBody>
            <a:bodyPr wrap="none" rtlCol="0">
              <a:spAutoFit/>
            </a:bodyPr>
            <a:lstStyle/>
            <a:p>
              <a:pPr algn="ctr"/>
              <a:r>
                <a:rPr lang="fr-BE" sz="700" b="0" i="1" dirty="0" err="1" smtClean="0">
                  <a:solidFill>
                    <a:schemeClr val="bg1"/>
                  </a:solidFill>
                </a:rPr>
                <a:t>Mobility</a:t>
              </a:r>
              <a:r>
                <a:rPr lang="fr-BE" sz="700" b="0" i="1" dirty="0" smtClean="0">
                  <a:solidFill>
                    <a:schemeClr val="bg1"/>
                  </a:solidFill>
                </a:rPr>
                <a:t> and</a:t>
              </a:r>
            </a:p>
            <a:p>
              <a:pPr algn="ctr"/>
              <a:r>
                <a:rPr lang="fr-BE" sz="700" b="0" i="1" dirty="0" smtClean="0">
                  <a:solidFill>
                    <a:schemeClr val="bg1"/>
                  </a:solidFill>
                </a:rPr>
                <a:t>Transport</a:t>
              </a:r>
              <a:endParaRPr lang="fr-BE" sz="700" b="0" i="1" dirty="0">
                <a:solidFill>
                  <a:schemeClr val="bg1"/>
                </a:solidFill>
              </a:endParaRPr>
            </a:p>
          </p:txBody>
        </p:sp>
      </p:grpSp>
      <p:pic>
        <p:nvPicPr>
          <p:cNvPr id="24" name="Picture 2"/>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1000"/>
                    </a14:imgEffect>
                  </a14:imgLayer>
                </a14:imgProps>
              </a:ext>
              <a:ext uri="{28A0092B-C50C-407E-A947-70E740481C1C}">
                <a14:useLocalDpi xmlns:a14="http://schemas.microsoft.com/office/drawing/2010/main" val="0"/>
              </a:ext>
            </a:extLst>
          </a:blip>
          <a:srcRect/>
          <a:stretch>
            <a:fillRect/>
          </a:stretch>
        </p:blipFill>
        <p:spPr bwMode="auto">
          <a:xfrm>
            <a:off x="4868590" y="2539008"/>
            <a:ext cx="4095642" cy="2559776"/>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98445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85664" y="1484784"/>
            <a:ext cx="8574534" cy="1079376"/>
          </a:xfrm>
        </p:spPr>
        <p:txBody>
          <a:bodyPr/>
          <a:lstStyle/>
          <a:p>
            <a:pPr marL="342900" indent="-342900" algn="ctr" defTabSz="449263" eaLnBrk="1" hangingPunct="1">
              <a:lnSpc>
                <a:spcPct val="95000"/>
              </a:lnSpc>
              <a:spcBef>
                <a:spcPts val="3000"/>
              </a:spcBef>
              <a:spcAft>
                <a:spcPts val="1200"/>
              </a:spcAft>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fr-BE" altLang="de-DE" sz="2400" dirty="0" err="1" smtClean="0">
                <a:solidFill>
                  <a:srgbClr val="92D050"/>
                </a:solidFill>
                <a:ea typeface="Microsoft YaHei" pitchFamily="34" charset="-122"/>
              </a:rPr>
              <a:t>Planned</a:t>
            </a:r>
            <a:r>
              <a:rPr lang="fr-BE" altLang="de-DE" dirty="0">
                <a:solidFill>
                  <a:srgbClr val="92D050"/>
                </a:solidFill>
                <a:ea typeface="Microsoft YaHei" pitchFamily="34" charset="-122"/>
              </a:rPr>
              <a:t> </a:t>
            </a:r>
            <a:r>
              <a:rPr lang="fr-BE" altLang="de-DE" dirty="0" err="1" smtClean="0">
                <a:solidFill>
                  <a:srgbClr val="92D050"/>
                </a:solidFill>
                <a:ea typeface="Microsoft YaHei" pitchFamily="34" charset="-122"/>
              </a:rPr>
              <a:t>activities</a:t>
            </a:r>
            <a:r>
              <a:rPr lang="fr-BE" altLang="de-DE" dirty="0" smtClean="0">
                <a:solidFill>
                  <a:srgbClr val="92D050"/>
                </a:solidFill>
                <a:ea typeface="Microsoft YaHei" pitchFamily="34" charset="-122"/>
              </a:rPr>
              <a:t> </a:t>
            </a:r>
            <a:r>
              <a:rPr lang="fr-BE" altLang="de-DE" dirty="0" err="1" smtClean="0">
                <a:solidFill>
                  <a:srgbClr val="92D050"/>
                </a:solidFill>
                <a:ea typeface="Microsoft YaHei" pitchFamily="34" charset="-122"/>
              </a:rPr>
              <a:t>in</a:t>
            </a:r>
            <a:r>
              <a:rPr lang="fr-BE" altLang="de-DE" dirty="0" smtClean="0">
                <a:solidFill>
                  <a:srgbClr val="92D050"/>
                </a:solidFill>
                <a:ea typeface="Microsoft YaHei" pitchFamily="34" charset="-122"/>
              </a:rPr>
              <a:t> 2018</a:t>
            </a:r>
            <a:r>
              <a:rPr lang="fr-BE" altLang="de-DE" sz="2400" dirty="0" smtClean="0">
                <a:solidFill>
                  <a:srgbClr val="92D050"/>
                </a:solidFill>
                <a:ea typeface="Microsoft YaHei" pitchFamily="34" charset="-122"/>
              </a:rPr>
              <a:t/>
            </a:r>
            <a:br>
              <a:rPr lang="fr-BE" altLang="de-DE" sz="2400" dirty="0" smtClean="0">
                <a:solidFill>
                  <a:srgbClr val="92D050"/>
                </a:solidFill>
                <a:ea typeface="Microsoft YaHei" pitchFamily="34" charset="-122"/>
              </a:rPr>
            </a:br>
            <a:endParaRPr lang="en-GB" altLang="de-DE" sz="2400" dirty="0" smtClean="0">
              <a:solidFill>
                <a:srgbClr val="92D050"/>
              </a:solidFill>
              <a:ea typeface="Microsoft YaHei" pitchFamily="34" charset="-122"/>
            </a:endParaRPr>
          </a:p>
        </p:txBody>
      </p:sp>
      <p:sp>
        <p:nvSpPr>
          <p:cNvPr id="7171" name="Rectangle 3"/>
          <p:cNvSpPr>
            <a:spLocks noGrp="1" noChangeArrowheads="1"/>
          </p:cNvSpPr>
          <p:nvPr>
            <p:ph type="body" idx="1"/>
          </p:nvPr>
        </p:nvSpPr>
        <p:spPr>
          <a:xfrm>
            <a:off x="684213" y="2276872"/>
            <a:ext cx="7559675" cy="4654153"/>
          </a:xfrm>
        </p:spPr>
        <p:txBody>
          <a:bodyPr/>
          <a:lstStyle/>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Key areas will be </a:t>
            </a:r>
          </a:p>
          <a:p>
            <a:pPr lvl="2" algn="just" defTabSz="449263" eaLnBrk="1" hangingPunct="1">
              <a:lnSpc>
                <a:spcPct val="95000"/>
              </a:lnSpc>
              <a:spcBef>
                <a:spcPts val="1200"/>
              </a:spcBef>
              <a:spcAft>
                <a:spcPts val="1200"/>
              </a:spcAft>
              <a:buClr>
                <a:schemeClr val="bg1"/>
              </a:buClr>
              <a:buSzPct val="100000"/>
              <a:buFont typeface="Arial" panose="020B0604020202020204" pitchFamily="34" charset="0"/>
              <a:buChar char="•"/>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1700" dirty="0" smtClean="0">
                <a:solidFill>
                  <a:schemeClr val="bg1"/>
                </a:solidFill>
                <a:ea typeface="Microsoft YaHei" pitchFamily="34" charset="-122"/>
                <a:cs typeface="Arial" charset="0"/>
              </a:rPr>
              <a:t>Digitalisation (electronic transport documents; digital corridor information systems)</a:t>
            </a:r>
          </a:p>
          <a:p>
            <a:pPr lvl="2" algn="just" defTabSz="449263" eaLnBrk="1" hangingPunct="1">
              <a:lnSpc>
                <a:spcPct val="95000"/>
              </a:lnSpc>
              <a:spcBef>
                <a:spcPts val="1200"/>
              </a:spcBef>
              <a:spcAft>
                <a:spcPts val="1200"/>
              </a:spcAft>
              <a:buClr>
                <a:schemeClr val="bg1"/>
              </a:buClr>
              <a:buSzPct val="100000"/>
              <a:buFont typeface="Arial" panose="020B0604020202020204" pitchFamily="34" charset="0"/>
              <a:buChar char="•"/>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1700" b="0" kern="1200" dirty="0" smtClean="0">
                <a:solidFill>
                  <a:schemeClr val="bg1"/>
                </a:solidFill>
                <a:ea typeface="Microsoft YaHei" pitchFamily="34" charset="-122"/>
                <a:cs typeface="Arial" charset="0"/>
              </a:rPr>
              <a:t>Infrastructure (multimodal – physical and digital; CEF II)</a:t>
            </a:r>
          </a:p>
          <a:p>
            <a:pPr lvl="2" algn="just" defTabSz="449263" eaLnBrk="1" hangingPunct="1">
              <a:lnSpc>
                <a:spcPct val="95000"/>
              </a:lnSpc>
              <a:spcBef>
                <a:spcPts val="1200"/>
              </a:spcBef>
              <a:spcAft>
                <a:spcPts val="1200"/>
              </a:spcAft>
              <a:buClr>
                <a:schemeClr val="bg1"/>
              </a:buClr>
              <a:buSzPct val="100000"/>
              <a:buFont typeface="Arial" panose="020B0604020202020204" pitchFamily="34" charset="0"/>
              <a:buChar char="•"/>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1700" dirty="0" smtClean="0">
                <a:solidFill>
                  <a:schemeClr val="bg1"/>
                </a:solidFill>
                <a:ea typeface="Microsoft YaHei" pitchFamily="34" charset="-122"/>
                <a:cs typeface="Arial" charset="0"/>
              </a:rPr>
              <a:t>Economic incentives (Combined Transport Directive; Internalisation of external Costs) </a:t>
            </a:r>
          </a:p>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dirty="0" smtClean="0">
                <a:solidFill>
                  <a:schemeClr val="bg1"/>
                </a:solidFill>
                <a:ea typeface="Microsoft YaHei" pitchFamily="34" charset="-122"/>
                <a:cs typeface="Arial" charset="0"/>
              </a:rPr>
              <a:t>Accompanying events </a:t>
            </a:r>
          </a:p>
          <a:p>
            <a:pPr marL="0" lvl="1">
              <a:spcBef>
                <a:spcPts val="600"/>
              </a:spcBef>
              <a:spcAft>
                <a:spcPts val="0"/>
              </a:spcAft>
              <a:buClr>
                <a:srgbClr val="003399"/>
              </a:buClr>
              <a:buSzPct val="120000"/>
              <a:buFont typeface="Arial" panose="020B0604020202020204" pitchFamily="34" charset="0"/>
              <a:buChar char="•"/>
              <a:defRPr/>
            </a:pPr>
            <a:endParaRPr lang="en-US" altLang="de-DE" sz="2000" dirty="0" smtClean="0">
              <a:solidFill>
                <a:srgbClr val="003399"/>
              </a:solidFill>
            </a:endParaRPr>
          </a:p>
          <a:p>
            <a:pPr marL="0" lvl="1">
              <a:spcBef>
                <a:spcPts val="600"/>
              </a:spcBef>
              <a:spcAft>
                <a:spcPts val="0"/>
              </a:spcAft>
              <a:buClr>
                <a:srgbClr val="003399"/>
              </a:buClr>
              <a:buSzPct val="150000"/>
              <a:buFont typeface="Arial" panose="020B0604020202020204" pitchFamily="34" charset="0"/>
              <a:buChar char="•"/>
              <a:defRPr/>
            </a:pPr>
            <a:endParaRPr lang="en-US" altLang="de-DE" dirty="0" smtClean="0">
              <a:solidFill>
                <a:srgbClr val="0033CC"/>
              </a:solidFill>
            </a:endParaRPr>
          </a:p>
        </p:txBody>
      </p:sp>
      <p:grpSp>
        <p:nvGrpSpPr>
          <p:cNvPr id="5" name="Group 4"/>
          <p:cNvGrpSpPr/>
          <p:nvPr/>
        </p:nvGrpSpPr>
        <p:grpSpPr>
          <a:xfrm>
            <a:off x="467544" y="6317551"/>
            <a:ext cx="7789651" cy="540449"/>
            <a:chOff x="467544" y="6317551"/>
            <a:chExt cx="7789651" cy="540449"/>
          </a:xfrm>
        </p:grpSpPr>
        <p:grpSp>
          <p:nvGrpSpPr>
            <p:cNvPr id="6" name="Group 5"/>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0"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1"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2"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3"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8"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9" name="TextBox 8"/>
            <p:cNvSpPr txBox="1"/>
            <p:nvPr userDrawn="1"/>
          </p:nvSpPr>
          <p:spPr bwMode="gray">
            <a:xfrm>
              <a:off x="4208088" y="6433591"/>
              <a:ext cx="729687" cy="307777"/>
            </a:xfrm>
            <a:prstGeom prst="rect">
              <a:avLst/>
            </a:prstGeom>
            <a:noFill/>
          </p:spPr>
          <p:txBody>
            <a:bodyPr wrap="none" rtlCol="0">
              <a:spAutoFit/>
            </a:bodyPr>
            <a:lstStyle/>
            <a:p>
              <a:pPr algn="ctr"/>
              <a:r>
                <a:rPr lang="fr-BE" sz="700" b="0" i="1" dirty="0" err="1" smtClean="0">
                  <a:solidFill>
                    <a:schemeClr val="bg1"/>
                  </a:solidFill>
                </a:rPr>
                <a:t>Mobility</a:t>
              </a:r>
              <a:r>
                <a:rPr lang="fr-BE" sz="700" b="0" i="1" dirty="0" smtClean="0">
                  <a:solidFill>
                    <a:schemeClr val="bg1"/>
                  </a:solidFill>
                </a:rPr>
                <a:t> and</a:t>
              </a:r>
            </a:p>
            <a:p>
              <a:pPr algn="ctr"/>
              <a:r>
                <a:rPr lang="fr-BE" sz="700" b="0" i="1" dirty="0" smtClean="0">
                  <a:solidFill>
                    <a:schemeClr val="bg1"/>
                  </a:solidFill>
                </a:rPr>
                <a:t>Transport</a:t>
              </a:r>
              <a:endParaRPr lang="fr-BE" sz="700" b="0" i="1" dirty="0">
                <a:solidFill>
                  <a:schemeClr val="bg1"/>
                </a:solidFill>
              </a:endParaRPr>
            </a:p>
          </p:txBody>
        </p:sp>
      </p:grpSp>
    </p:spTree>
    <p:extLst>
      <p:ext uri="{BB962C8B-B14F-4D97-AF65-F5344CB8AC3E}">
        <p14:creationId xmlns:p14="http://schemas.microsoft.com/office/powerpoint/2010/main" val="9249550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51520" y="1700808"/>
            <a:ext cx="8574534" cy="1079376"/>
          </a:xfrm>
        </p:spPr>
        <p:txBody>
          <a:bodyPr/>
          <a:lstStyle/>
          <a:p>
            <a:pPr marL="342900" indent="-342900" algn="ctr" defTabSz="449263" eaLnBrk="1" hangingPunct="1">
              <a:lnSpc>
                <a:spcPct val="95000"/>
              </a:lnSpc>
              <a:spcBef>
                <a:spcPts val="3000"/>
              </a:spcBef>
              <a:spcAft>
                <a:spcPts val="1200"/>
              </a:spcAft>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400" dirty="0" smtClean="0">
                <a:solidFill>
                  <a:srgbClr val="92D050"/>
                </a:solidFill>
                <a:ea typeface="Microsoft YaHei" pitchFamily="34" charset="-122"/>
              </a:rPr>
              <a:t>Combined Transport Directive </a:t>
            </a:r>
          </a:p>
        </p:txBody>
      </p:sp>
      <p:sp>
        <p:nvSpPr>
          <p:cNvPr id="7171" name="Rectangle 3"/>
          <p:cNvSpPr>
            <a:spLocks noGrp="1" noChangeArrowheads="1"/>
          </p:cNvSpPr>
          <p:nvPr>
            <p:ph type="body" idx="1"/>
          </p:nvPr>
        </p:nvSpPr>
        <p:spPr>
          <a:xfrm>
            <a:off x="684213" y="2636912"/>
            <a:ext cx="7559675" cy="4294113"/>
          </a:xfrm>
        </p:spPr>
        <p:txBody>
          <a:bodyPr/>
          <a:lstStyle/>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Recent proposal for an amendment of the Combined Transport Directive as part of the 2</a:t>
            </a:r>
            <a:r>
              <a:rPr lang="en-GB" altLang="de-DE" sz="2000" b="0" kern="1200" baseline="30000" dirty="0" smtClean="0">
                <a:solidFill>
                  <a:schemeClr val="bg1"/>
                </a:solidFill>
                <a:ea typeface="Microsoft YaHei" pitchFamily="34" charset="-122"/>
                <a:cs typeface="Arial" charset="0"/>
              </a:rPr>
              <a:t>n</a:t>
            </a:r>
            <a:r>
              <a:rPr lang="en-GB" altLang="de-DE" sz="2000" baseline="30000" dirty="0" smtClean="0">
                <a:solidFill>
                  <a:schemeClr val="bg1"/>
                </a:solidFill>
                <a:ea typeface="Microsoft YaHei" pitchFamily="34" charset="-122"/>
                <a:cs typeface="Arial" charset="0"/>
              </a:rPr>
              <a:t>d</a:t>
            </a:r>
            <a:r>
              <a:rPr lang="en-GB" altLang="de-DE" sz="2000" dirty="0" smtClean="0">
                <a:solidFill>
                  <a:schemeClr val="bg1"/>
                </a:solidFill>
                <a:ea typeface="Microsoft YaHei" pitchFamily="34" charset="-122"/>
                <a:cs typeface="Arial" charset="0"/>
              </a:rPr>
              <a:t> wave of the Mobility Package</a:t>
            </a:r>
          </a:p>
          <a:p>
            <a:pPr lvl="1" algn="just" defTabSz="449263" eaLnBrk="1" hangingPunct="1">
              <a:lnSpc>
                <a:spcPct val="95000"/>
              </a:lnSpc>
              <a:spcBef>
                <a:spcPts val="1200"/>
              </a:spcBef>
              <a:spcAft>
                <a:spcPts val="1200"/>
              </a:spcAft>
              <a:buClr>
                <a:schemeClr val="bg1"/>
              </a:buClr>
              <a:buSzPct val="100000"/>
              <a:tabLst>
                <a:tab pos="350838" algn="l"/>
                <a:tab pos="798513" algn="l"/>
                <a:tab pos="1247775" algn="l"/>
                <a:tab pos="1697038" algn="l"/>
                <a:tab pos="2146300" algn="l"/>
                <a:tab pos="2595563" algn="l"/>
                <a:tab pos="3044825" algn="l"/>
                <a:tab pos="3494088" algn="l"/>
                <a:tab pos="3943350" algn="l"/>
                <a:tab pos="4392613" algn="l"/>
                <a:tab pos="4841875" algn="l"/>
                <a:tab pos="5291138" algn="l"/>
                <a:tab pos="5740400" algn="l"/>
                <a:tab pos="6189663" algn="l"/>
                <a:tab pos="6638925" algn="l"/>
                <a:tab pos="7088188" algn="l"/>
                <a:tab pos="7537450" algn="l"/>
                <a:tab pos="7986713" algn="l"/>
                <a:tab pos="8435975" algn="l"/>
                <a:tab pos="8885238" algn="l"/>
                <a:tab pos="9334500" algn="l"/>
              </a:tabLst>
              <a:defRPr/>
            </a:pPr>
            <a:r>
              <a:rPr lang="en-GB" altLang="de-DE" sz="2000" b="0" kern="1200" dirty="0" smtClean="0">
                <a:solidFill>
                  <a:schemeClr val="bg1"/>
                </a:solidFill>
                <a:ea typeface="Microsoft YaHei" pitchFamily="34" charset="-122"/>
                <a:cs typeface="Arial" charset="0"/>
              </a:rPr>
              <a:t>To furthe</a:t>
            </a:r>
            <a:r>
              <a:rPr lang="en-GB" altLang="de-DE" sz="2000" dirty="0" smtClean="0">
                <a:solidFill>
                  <a:schemeClr val="bg1"/>
                </a:solidFill>
                <a:ea typeface="Microsoft YaHei" pitchFamily="34" charset="-122"/>
                <a:cs typeface="Arial" charset="0"/>
              </a:rPr>
              <a:t>r stimulate the uptake of the Directive by eliminating ambiguities and re-enforcing enforcement and incentives </a:t>
            </a:r>
            <a:endParaRPr lang="en-GB" altLang="de-DE" sz="2000" b="0" kern="1200" dirty="0" smtClean="0">
              <a:solidFill>
                <a:schemeClr val="bg1"/>
              </a:solidFill>
              <a:ea typeface="Microsoft YaHei" pitchFamily="34" charset="-122"/>
              <a:cs typeface="Arial" charset="0"/>
            </a:endParaRPr>
          </a:p>
        </p:txBody>
      </p:sp>
      <p:grpSp>
        <p:nvGrpSpPr>
          <p:cNvPr id="5" name="Group 4"/>
          <p:cNvGrpSpPr/>
          <p:nvPr/>
        </p:nvGrpSpPr>
        <p:grpSpPr>
          <a:xfrm>
            <a:off x="467544" y="6317551"/>
            <a:ext cx="7789651" cy="540449"/>
            <a:chOff x="467544" y="6317551"/>
            <a:chExt cx="7789651" cy="540449"/>
          </a:xfrm>
        </p:grpSpPr>
        <p:grpSp>
          <p:nvGrpSpPr>
            <p:cNvPr id="6" name="Group 5"/>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0"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1"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2"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3"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4"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5"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6"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7"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8"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19"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0"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1"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2"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sp>
            <p:nvSpPr>
              <p:cNvPr id="23"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a:p>
            </p:txBody>
          </p:sp>
        </p:gr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8"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a:p>
          </p:txBody>
        </p:sp>
        <p:sp>
          <p:nvSpPr>
            <p:cNvPr id="9" name="TextBox 8"/>
            <p:cNvSpPr txBox="1"/>
            <p:nvPr userDrawn="1"/>
          </p:nvSpPr>
          <p:spPr bwMode="gray">
            <a:xfrm>
              <a:off x="4208088" y="6433591"/>
              <a:ext cx="729687" cy="307777"/>
            </a:xfrm>
            <a:prstGeom prst="rect">
              <a:avLst/>
            </a:prstGeom>
            <a:noFill/>
          </p:spPr>
          <p:txBody>
            <a:bodyPr wrap="none" rtlCol="0">
              <a:spAutoFit/>
            </a:bodyPr>
            <a:lstStyle/>
            <a:p>
              <a:pPr algn="ctr"/>
              <a:r>
                <a:rPr lang="fr-BE" sz="700" b="0" i="1" dirty="0" err="1" smtClean="0">
                  <a:solidFill>
                    <a:schemeClr val="bg1"/>
                  </a:solidFill>
                </a:rPr>
                <a:t>Mobility</a:t>
              </a:r>
              <a:r>
                <a:rPr lang="fr-BE" sz="700" b="0" i="1" dirty="0" smtClean="0">
                  <a:solidFill>
                    <a:schemeClr val="bg1"/>
                  </a:solidFill>
                </a:rPr>
                <a:t> and</a:t>
              </a:r>
            </a:p>
            <a:p>
              <a:pPr algn="ctr"/>
              <a:r>
                <a:rPr lang="fr-BE" sz="700" b="0" i="1" dirty="0" smtClean="0">
                  <a:solidFill>
                    <a:schemeClr val="bg1"/>
                  </a:solidFill>
                </a:rPr>
                <a:t>Transport</a:t>
              </a:r>
              <a:endParaRPr lang="fr-BE" sz="700" b="0" i="1" dirty="0">
                <a:solidFill>
                  <a:schemeClr val="bg1"/>
                </a:solidFill>
              </a:endParaRPr>
            </a:p>
          </p:txBody>
        </p:sp>
      </p:grpSp>
    </p:spTree>
    <p:extLst>
      <p:ext uri="{BB962C8B-B14F-4D97-AF65-F5344CB8AC3E}">
        <p14:creationId xmlns:p14="http://schemas.microsoft.com/office/powerpoint/2010/main" val="39624486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9" name="Rectangle 7"/>
          <p:cNvSpPr>
            <a:spLocks noGrp="1" noChangeArrowheads="1"/>
          </p:cNvSpPr>
          <p:nvPr>
            <p:ph type="body" idx="1"/>
          </p:nvPr>
        </p:nvSpPr>
        <p:spPr>
          <a:xfrm>
            <a:off x="1259632" y="2132856"/>
            <a:ext cx="6895622" cy="3373350"/>
          </a:xfrm>
        </p:spPr>
        <p:txBody>
          <a:bodyPr/>
          <a:lstStyle/>
          <a:p>
            <a:pPr marL="0" lvl="1" indent="0" algn="ctr" eaLnBrk="1" hangingPunct="1">
              <a:spcAft>
                <a:spcPts val="600"/>
              </a:spcAft>
              <a:buNone/>
            </a:pPr>
            <a:endParaRPr lang="en-GB" sz="1200" dirty="0" smtClean="0">
              <a:ea typeface="Microsoft YaHei" pitchFamily="34" charset="-122"/>
              <a:cs typeface="Arial" charset="0"/>
            </a:endParaRPr>
          </a:p>
          <a:p>
            <a:pPr marL="0" lvl="1" indent="0" algn="ctr" eaLnBrk="1" hangingPunct="1">
              <a:spcAft>
                <a:spcPts val="600"/>
              </a:spcAft>
              <a:buNone/>
            </a:pPr>
            <a:endParaRPr lang="en-GB" sz="1200" dirty="0">
              <a:ea typeface="Microsoft YaHei" pitchFamily="34" charset="-122"/>
              <a:cs typeface="Arial" charset="0"/>
            </a:endParaRPr>
          </a:p>
          <a:p>
            <a:pPr marL="0" lvl="1" indent="0" algn="ctr" eaLnBrk="1" hangingPunct="1">
              <a:spcAft>
                <a:spcPts val="600"/>
              </a:spcAft>
              <a:buNone/>
            </a:pPr>
            <a:endParaRPr lang="en-GB" sz="3200" dirty="0" smtClean="0">
              <a:ea typeface="Microsoft YaHei" pitchFamily="34" charset="-122"/>
              <a:cs typeface="Arial" charset="0"/>
            </a:endParaRPr>
          </a:p>
          <a:p>
            <a:pPr marL="0" lvl="1" indent="0" algn="ctr" eaLnBrk="1" hangingPunct="1">
              <a:spcAft>
                <a:spcPts val="600"/>
              </a:spcAft>
              <a:buNone/>
            </a:pPr>
            <a:r>
              <a:rPr lang="en-GB" sz="3200" dirty="0" smtClean="0">
                <a:ea typeface="Microsoft YaHei" pitchFamily="34" charset="-122"/>
                <a:cs typeface="Arial" charset="0"/>
              </a:rPr>
              <a:t>THANK YOU </a:t>
            </a:r>
            <a:endParaRPr lang="en-GB" sz="3200" dirty="0">
              <a:ea typeface="Microsoft YaHei" pitchFamily="34" charset="-122"/>
              <a:cs typeface="Arial" charset="0"/>
            </a:endParaRPr>
          </a:p>
        </p:txBody>
      </p:sp>
    </p:spTree>
    <p:extLst>
      <p:ext uri="{BB962C8B-B14F-4D97-AF65-F5344CB8AC3E}">
        <p14:creationId xmlns:p14="http://schemas.microsoft.com/office/powerpoint/2010/main" val="31915461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Custom 3">
      <a:dk1>
        <a:sysClr val="windowText" lastClr="000000"/>
      </a:dk1>
      <a:lt1>
        <a:sysClr val="window" lastClr="FFFFFF"/>
      </a:lt1>
      <a:dk2>
        <a:srgbClr val="164392"/>
      </a:dk2>
      <a:lt2>
        <a:srgbClr val="ABE1FB"/>
      </a:lt2>
      <a:accent1>
        <a:srgbClr val="00A5E5"/>
      </a:accent1>
      <a:accent2>
        <a:srgbClr val="025188"/>
      </a:accent2>
      <a:accent3>
        <a:srgbClr val="F39200"/>
      </a:accent3>
      <a:accent4>
        <a:srgbClr val="FBB937"/>
      </a:accent4>
      <a:accent5>
        <a:srgbClr val="00A19A"/>
      </a:accent5>
      <a:accent6>
        <a:srgbClr val="9DCB43"/>
      </a:accent6>
      <a:hlink>
        <a:srgbClr val="662383"/>
      </a:hlink>
      <a:folHlink>
        <a:srgbClr val="A21A5B"/>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fr-FR" sz="7000" b="1" i="0" u="none" strike="noStrike" cap="none" normalizeH="0" baseline="0" smtClean="0">
            <a:ln>
              <a:noFill/>
            </a:ln>
            <a:solidFill>
              <a:srgbClr val="FFD62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fr-FR" sz="7000" b="1" i="0" u="none" strike="noStrike" cap="none" normalizeH="0" baseline="0" smtClean="0">
            <a:ln>
              <a:noFill/>
            </a:ln>
            <a:solidFill>
              <a:srgbClr val="FFD624"/>
            </a:solidFill>
            <a:effectLst/>
            <a:latin typeface="Verdana" panose="020B0604030504040204" pitchFamily="34" charset="0"/>
          </a:defRPr>
        </a:defPPr>
      </a:lstStyle>
    </a:lnDef>
  </a:objectDefaults>
  <a:extraClrSchemeLst>
    <a:extraClrScheme>
      <a:clrScheme name="Default Design 1">
        <a:dk1>
          <a:srgbClr val="004494"/>
        </a:dk1>
        <a:lt1>
          <a:srgbClr val="FFFFFF"/>
        </a:lt1>
        <a:dk2>
          <a:srgbClr val="006FB4"/>
        </a:dk2>
        <a:lt2>
          <a:srgbClr val="FFED00"/>
        </a:lt2>
        <a:accent1>
          <a:srgbClr val="FABB21"/>
        </a:accent1>
        <a:accent2>
          <a:srgbClr val="5090C8"/>
        </a:accent2>
        <a:accent3>
          <a:srgbClr val="FFFFFF"/>
        </a:accent3>
        <a:accent4>
          <a:srgbClr val="00397E"/>
        </a:accent4>
        <a:accent5>
          <a:srgbClr val="FCDAAB"/>
        </a:accent5>
        <a:accent6>
          <a:srgbClr val="4882B5"/>
        </a:accent6>
        <a:hlink>
          <a:srgbClr val="525B65"/>
        </a:hlink>
        <a:folHlink>
          <a:srgbClr val="88787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82530127D61F41B7E9F39DC513A712" ma:contentTypeVersion="1" ma:contentTypeDescription="Create a new document." ma:contentTypeScope="" ma:versionID="e7339683c5d2b7970c2e24ecf6ddaa4e">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9DEBCD6-1A68-4E4C-9EEC-5AE1412F92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D883DDA-7970-4F56-8F15-A9E8AD5A27EF}">
  <ds:schemaRefs>
    <ds:schemaRef ds:uri="http://schemas.microsoft.com/sharepoint/v3/contenttype/forms"/>
  </ds:schemaRefs>
</ds:datastoreItem>
</file>

<file path=customXml/itemProps3.xml><?xml version="1.0" encoding="utf-8"?>
<ds:datastoreItem xmlns:ds="http://schemas.openxmlformats.org/officeDocument/2006/customXml" ds:itemID="{92577457-C2D7-4C44-B115-AE6A542D3B87}">
  <ds:schemaRefs>
    <ds:schemaRef ds:uri="http://purl.org/dc/elements/1.1/"/>
    <ds:schemaRef ds:uri="http://schemas.microsoft.com/office/2006/metadata/properties"/>
    <ds:schemaRef ds:uri="http://schemas.microsoft.com/office/infopath/2007/PartnerControls"/>
    <ds:schemaRef ds:uri="http://www.w3.org/XML/1998/namespace"/>
    <ds:schemaRef ds:uri="http://purl.org/dc/terms/"/>
    <ds:schemaRef ds:uri="http://schemas.microsoft.com/office/2006/documentManagement/types"/>
    <ds:schemaRef ds:uri="http://schemas.microsoft.com/sharepoint/v3"/>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3621</TotalTime>
  <Words>809</Words>
  <Application>Microsoft Office PowerPoint</Application>
  <PresentationFormat>On-screen Show (4:3)</PresentationFormat>
  <Paragraphs>60</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Default Design</vt:lpstr>
      <vt:lpstr>PowerPoint Presentation</vt:lpstr>
      <vt:lpstr>Main obstacles to a multimodal transport system  </vt:lpstr>
      <vt:lpstr>Why EU action? </vt:lpstr>
      <vt:lpstr>Planned activities in 2018 </vt:lpstr>
      <vt:lpstr>Combined Transport Directive </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www.pixid.be</dc:creator>
  <cp:lastModifiedBy>KROON Annika (MOVE)</cp:lastModifiedBy>
  <cp:revision>208</cp:revision>
  <cp:lastPrinted>2017-02-23T10:10:52Z</cp:lastPrinted>
  <dcterms:created xsi:type="dcterms:W3CDTF">2011-10-28T10:25:18Z</dcterms:created>
  <dcterms:modified xsi:type="dcterms:W3CDTF">2017-11-10T12:16:51Z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0x0101000682530127D61F41B7E9F39DC513A712</vt:lpwstr>
  </property>
</Properties>
</file>